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7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81" r:id="rId11"/>
    <p:sldId id="282" r:id="rId12"/>
    <p:sldId id="358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357" r:id="rId21"/>
    <p:sldId id="290" r:id="rId22"/>
    <p:sldId id="270" r:id="rId23"/>
    <p:sldId id="348" r:id="rId24"/>
    <p:sldId id="352" r:id="rId25"/>
    <p:sldId id="294" r:id="rId26"/>
    <p:sldId id="353" r:id="rId27"/>
    <p:sldId id="354" r:id="rId28"/>
    <p:sldId id="356" r:id="rId29"/>
  </p:sldIdLst>
  <p:sldSz cx="9144000" cy="6858000"/>
  <p:notesSz cx="6858000" cy="9144000"/>
  <p:custDataLst>
    <p:tags r:id="rId33"/>
  </p:custDataLst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D6009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1.vml.rels><?xml version="1.0" encoding="UTF-8" standalone="yes"?>
<Relationships xmlns="http://schemas.openxmlformats.org/package/2006/relationships"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5293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2504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719263"/>
            <a:ext cx="4032504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Line 2"/>
          <p:cNvSpPr/>
          <p:nvPr/>
        </p:nvSpPr>
        <p:spPr>
          <a:xfrm>
            <a:off x="7962900" y="152400"/>
            <a:ext cx="0" cy="1524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9" name="Rectangle 5"/>
          <p:cNvSpPr>
            <a:spLocks noGrp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00"/>
            </a:lvl1pPr>
          </a:lstStyle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00"/>
            </a:lvl1pPr>
          </a:lstStyle>
          <a:p>
            <a:pPr lvl="0" eaLnBrk="1" hangingPunct="1"/>
            <a:endParaRPr lang="en-US" altLang="x-none" dirty="0">
              <a:latin typeface="Arial" panose="020B0604020202020204" pitchFamily="34" charset="0"/>
            </a:endParaRPr>
          </a:p>
        </p:txBody>
      </p:sp>
      <p:sp>
        <p:nvSpPr>
          <p:cNvPr id="1031" name="Rectangle 7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00"/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</a:fld>
            <a:endParaRPr lang="en-US" altLang="zh-CN" dirty="0">
              <a:latin typeface="Arial" panose="020B0604020202020204" pitchFamily="34" charset="0"/>
            </a:endParaRPr>
          </a:p>
        </p:txBody>
      </p:sp>
      <p:grpSp>
        <p:nvGrpSpPr>
          <p:cNvPr id="1032" name="Group 8"/>
          <p:cNvGrpSpPr/>
          <p:nvPr/>
        </p:nvGrpSpPr>
        <p:grpSpPr>
          <a:xfrm>
            <a:off x="8153400" y="152400"/>
            <a:ext cx="792163" cy="1295400"/>
            <a:chOff x="0" y="0"/>
            <a:chExt cx="528" cy="864"/>
          </a:xfrm>
        </p:grpSpPr>
        <p:sp>
          <p:nvSpPr>
            <p:cNvPr id="1033" name="Oval 9"/>
            <p:cNvSpPr/>
            <p:nvPr/>
          </p:nvSpPr>
          <p:spPr>
            <a:xfrm>
              <a:off x="0" y="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34" name="Oval 10"/>
            <p:cNvSpPr/>
            <p:nvPr/>
          </p:nvSpPr>
          <p:spPr>
            <a:xfrm>
              <a:off x="112" y="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35" name="Oval 11"/>
            <p:cNvSpPr/>
            <p:nvPr/>
          </p:nvSpPr>
          <p:spPr>
            <a:xfrm>
              <a:off x="224" y="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36" name="Oval 12"/>
            <p:cNvSpPr/>
            <p:nvPr/>
          </p:nvSpPr>
          <p:spPr>
            <a:xfrm>
              <a:off x="0" y="11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37" name="Oval 13"/>
            <p:cNvSpPr/>
            <p:nvPr/>
          </p:nvSpPr>
          <p:spPr>
            <a:xfrm>
              <a:off x="112" y="11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38" name="Oval 14"/>
            <p:cNvSpPr/>
            <p:nvPr/>
          </p:nvSpPr>
          <p:spPr>
            <a:xfrm>
              <a:off x="224" y="11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39" name="Oval 15"/>
            <p:cNvSpPr/>
            <p:nvPr/>
          </p:nvSpPr>
          <p:spPr>
            <a:xfrm>
              <a:off x="336" y="11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40" name="Oval 16"/>
            <p:cNvSpPr/>
            <p:nvPr/>
          </p:nvSpPr>
          <p:spPr>
            <a:xfrm>
              <a:off x="0" y="22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41" name="Oval 17"/>
            <p:cNvSpPr/>
            <p:nvPr/>
          </p:nvSpPr>
          <p:spPr>
            <a:xfrm>
              <a:off x="112" y="22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42" name="Oval 18"/>
            <p:cNvSpPr/>
            <p:nvPr/>
          </p:nvSpPr>
          <p:spPr>
            <a:xfrm>
              <a:off x="224" y="22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43" name="Oval 19"/>
            <p:cNvSpPr/>
            <p:nvPr/>
          </p:nvSpPr>
          <p:spPr>
            <a:xfrm>
              <a:off x="336" y="22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44" name="Oval 20"/>
            <p:cNvSpPr/>
            <p:nvPr/>
          </p:nvSpPr>
          <p:spPr>
            <a:xfrm>
              <a:off x="448" y="22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45" name="Oval 21"/>
            <p:cNvSpPr/>
            <p:nvPr/>
          </p:nvSpPr>
          <p:spPr>
            <a:xfrm>
              <a:off x="0" y="33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46" name="Oval 22"/>
            <p:cNvSpPr/>
            <p:nvPr/>
          </p:nvSpPr>
          <p:spPr>
            <a:xfrm>
              <a:off x="112" y="33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47" name="Oval 23"/>
            <p:cNvSpPr/>
            <p:nvPr/>
          </p:nvSpPr>
          <p:spPr>
            <a:xfrm>
              <a:off x="224" y="33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48" name="Oval 24"/>
            <p:cNvSpPr/>
            <p:nvPr/>
          </p:nvSpPr>
          <p:spPr>
            <a:xfrm>
              <a:off x="336" y="33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49" name="Oval 25"/>
            <p:cNvSpPr/>
            <p:nvPr/>
          </p:nvSpPr>
          <p:spPr>
            <a:xfrm>
              <a:off x="0" y="44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50" name="Oval 26"/>
            <p:cNvSpPr/>
            <p:nvPr/>
          </p:nvSpPr>
          <p:spPr>
            <a:xfrm>
              <a:off x="112" y="44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51" name="Oval 27"/>
            <p:cNvSpPr/>
            <p:nvPr/>
          </p:nvSpPr>
          <p:spPr>
            <a:xfrm>
              <a:off x="224" y="44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52" name="Oval 28"/>
            <p:cNvSpPr/>
            <p:nvPr/>
          </p:nvSpPr>
          <p:spPr>
            <a:xfrm>
              <a:off x="336" y="44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53" name="Oval 29"/>
            <p:cNvSpPr/>
            <p:nvPr/>
          </p:nvSpPr>
          <p:spPr>
            <a:xfrm>
              <a:off x="448" y="44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54" name="Oval 30"/>
            <p:cNvSpPr/>
            <p:nvPr/>
          </p:nvSpPr>
          <p:spPr>
            <a:xfrm>
              <a:off x="0" y="56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55" name="Oval 31"/>
            <p:cNvSpPr/>
            <p:nvPr/>
          </p:nvSpPr>
          <p:spPr>
            <a:xfrm>
              <a:off x="112" y="56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56" name="Oval 32"/>
            <p:cNvSpPr/>
            <p:nvPr/>
          </p:nvSpPr>
          <p:spPr>
            <a:xfrm>
              <a:off x="224" y="56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57" name="Oval 33"/>
            <p:cNvSpPr/>
            <p:nvPr/>
          </p:nvSpPr>
          <p:spPr>
            <a:xfrm>
              <a:off x="336" y="56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58" name="Oval 34"/>
            <p:cNvSpPr/>
            <p:nvPr/>
          </p:nvSpPr>
          <p:spPr>
            <a:xfrm>
              <a:off x="0" y="67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59" name="Oval 35"/>
            <p:cNvSpPr/>
            <p:nvPr/>
          </p:nvSpPr>
          <p:spPr>
            <a:xfrm>
              <a:off x="112" y="67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60" name="Oval 36"/>
            <p:cNvSpPr/>
            <p:nvPr/>
          </p:nvSpPr>
          <p:spPr>
            <a:xfrm>
              <a:off x="224" y="67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61" name="Oval 37"/>
            <p:cNvSpPr/>
            <p:nvPr/>
          </p:nvSpPr>
          <p:spPr>
            <a:xfrm>
              <a:off x="336" y="67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62" name="Oval 38"/>
            <p:cNvSpPr/>
            <p:nvPr/>
          </p:nvSpPr>
          <p:spPr>
            <a:xfrm>
              <a:off x="112" y="78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063" name="Oval 39"/>
            <p:cNvSpPr/>
            <p:nvPr/>
          </p:nvSpPr>
          <p:spPr>
            <a:xfrm>
              <a:off x="336" y="78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</a:ln>
          </p:spPr>
          <p:txBody>
            <a:bodyPr wrap="none" anchor="ctr"/>
            <a:p>
              <a:pPr lvl="0"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3900" b="1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3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92150" lvl="1" indent="-347345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87425" lvl="2" indent="-29337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3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81430" lvl="3" indent="-2921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98930" lvl="4" indent="-31623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oleObject" Target="../embeddings/oleObject19.bin"/><Relationship Id="rId2" Type="http://schemas.openxmlformats.org/officeDocument/2006/relationships/image" Target="../media/image14.png"/><Relationship Id="rId1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1.wav"/><Relationship Id="rId2" Type="http://schemas.openxmlformats.org/officeDocument/2006/relationships/image" Target="../media/image16.wmf"/><Relationship Id="rId1" Type="http://schemas.openxmlformats.org/officeDocument/2006/relationships/oleObject" Target="../embeddings/oleObject20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2.wav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17.wmf"/><Relationship Id="rId1" Type="http://schemas.openxmlformats.org/officeDocument/2006/relationships/oleObject" Target="../embeddings/oleObject2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.bin"/><Relationship Id="rId8" Type="http://schemas.openxmlformats.org/officeDocument/2006/relationships/image" Target="../media/image23.wmf"/><Relationship Id="rId7" Type="http://schemas.openxmlformats.org/officeDocument/2006/relationships/oleObject" Target="../embeddings/oleObject27.bin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1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20.wmf"/><Relationship Id="rId14" Type="http://schemas.openxmlformats.org/officeDocument/2006/relationships/vmlDrawing" Target="../drawings/vmlDrawing1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5.wmf"/><Relationship Id="rId11" Type="http://schemas.openxmlformats.org/officeDocument/2006/relationships/oleObject" Target="../embeddings/oleObject29.bin"/><Relationship Id="rId10" Type="http://schemas.openxmlformats.org/officeDocument/2006/relationships/image" Target="../media/image24.wmf"/><Relationship Id="rId1" Type="http://schemas.openxmlformats.org/officeDocument/2006/relationships/oleObject" Target="../embeddings/oleObject24.bin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7.xml"/><Relationship Id="rId5" Type="http://schemas.openxmlformats.org/officeDocument/2006/relationships/hyperlink" Target="ppt/slides/22.9.exe" TargetMode="Externa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31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3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oleObject" Target="../embeddings/oleObject32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4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wmf"/><Relationship Id="rId6" Type="http://schemas.openxmlformats.org/officeDocument/2006/relationships/oleObject" Target="../embeddings/oleObject35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34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33.bin"/><Relationship Id="rId1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wmf"/><Relationship Id="rId8" Type="http://schemas.openxmlformats.org/officeDocument/2006/relationships/oleObject" Target="../embeddings/oleObject11.bin"/><Relationship Id="rId7" Type="http://schemas.openxmlformats.org/officeDocument/2006/relationships/oleObject" Target="../embeddings/oleObject10.bin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6.png"/><Relationship Id="rId15" Type="http://schemas.openxmlformats.org/officeDocument/2006/relationships/vmlDrawing" Target="../drawings/vmlDrawing5.vml"/><Relationship Id="rId14" Type="http://schemas.openxmlformats.org/officeDocument/2006/relationships/slideLayout" Target="../slideLayouts/slideLayout7.xml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9.wmf"/><Relationship Id="rId11" Type="http://schemas.openxmlformats.org/officeDocument/2006/relationships/oleObject" Target="../embeddings/oleObject13.bin"/><Relationship Id="rId10" Type="http://schemas.openxmlformats.org/officeDocument/2006/relationships/oleObject" Target="../embeddings/oleObject12.bin"/><Relationship Id="rId1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标题 5121"/>
          <p:cNvSpPr>
            <a:spLocks noGrp="1"/>
          </p:cNvSpPr>
          <p:nvPr>
            <p:ph type="title"/>
          </p:nvPr>
        </p:nvSpPr>
        <p:spPr>
          <a:xfrm>
            <a:off x="1600200" y="2438400"/>
            <a:ext cx="7543800" cy="1295400"/>
          </a:xfrm>
        </p:spPr>
        <p:txBody>
          <a:bodyPr anchor="b"/>
          <a:p>
            <a:r>
              <a:rPr lang="zh-CN" altLang="en-US" sz="6600">
                <a:ea typeface="微软雅黑" panose="020B0503020204020204" pitchFamily="2" charset="-122"/>
              </a:rPr>
              <a:t>编码器和译码器</a:t>
            </a:r>
            <a:endParaRPr lang="zh-CN" altLang="en-US" sz="6600"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1295400" y="2133600"/>
          <a:ext cx="7262813" cy="328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3705225" imgH="1676400" progId="Word.Picture.8">
                  <p:embed/>
                </p:oleObj>
              </mc:Choice>
              <mc:Fallback>
                <p:oleObj name="" r:id="rId1" imgW="3705225" imgH="1676400" progId="Word.Picture.8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95400" y="2133600"/>
                        <a:ext cx="7262813" cy="3286125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Text Box 3"/>
          <p:cNvSpPr txBox="1"/>
          <p:nvPr/>
        </p:nvSpPr>
        <p:spPr>
          <a:xfrm>
            <a:off x="1447800" y="1066800"/>
            <a:ext cx="5943600" cy="528638"/>
          </a:xfrm>
          <a:prstGeom prst="rect">
            <a:avLst/>
          </a:prstGeom>
          <a:noFill/>
          <a:ln w="9525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集成3位二进制优先编码器74</a:t>
            </a:r>
            <a:r>
              <a:rPr lang="en-US" altLang="zh-CN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LS148</a:t>
            </a:r>
            <a:endParaRPr lang="en-US" altLang="zh-CN" sz="28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765" y="1430655"/>
            <a:ext cx="8345170" cy="41459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5362" name="Object 3"/>
          <p:cNvGraphicFramePr>
            <a:graphicFrameLocks noChangeAspect="1"/>
          </p:cNvGraphicFramePr>
          <p:nvPr/>
        </p:nvGraphicFramePr>
        <p:xfrm>
          <a:off x="609600" y="1506538"/>
          <a:ext cx="7772400" cy="3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" imgW="3857625" imgH="1752600" progId="Word.Picture.8">
                  <p:embed/>
                </p:oleObj>
              </mc:Choice>
              <mc:Fallback>
                <p:oleObj name="" r:id="rId1" imgW="3857625" imgH="1752600" progId="Word.Picture.8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" y="1506538"/>
                        <a:ext cx="7772400" cy="3530600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" name="Text Box 4"/>
          <p:cNvSpPr txBox="1"/>
          <p:nvPr/>
        </p:nvSpPr>
        <p:spPr>
          <a:xfrm>
            <a:off x="838200" y="715963"/>
            <a:ext cx="7086600" cy="528637"/>
          </a:xfrm>
          <a:prstGeom prst="rect">
            <a:avLst/>
          </a:prstGeom>
          <a:noFill/>
          <a:ln w="9525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集成3位二进制优先编码器74</a:t>
            </a:r>
            <a:r>
              <a:rPr lang="en-US" altLang="zh-CN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LS148</a:t>
            </a: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的级联</a:t>
            </a:r>
            <a:endParaRPr lang="zh-CN" altLang="en-US" sz="28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5364" name="Text Box 5"/>
          <p:cNvSpPr txBox="1"/>
          <p:nvPr/>
        </p:nvSpPr>
        <p:spPr>
          <a:xfrm>
            <a:off x="1200150" y="5257800"/>
            <a:ext cx="3962400" cy="406400"/>
          </a:xfrm>
          <a:prstGeom prst="rect">
            <a:avLst/>
          </a:prstGeom>
          <a:noFill/>
          <a:ln w="9525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2" charset="0"/>
                <a:ea typeface="隶书" panose="02010509060101010101" pitchFamily="1" charset="-122"/>
              </a:rPr>
              <a:t>16线-4线优先编码器</a:t>
            </a:r>
            <a:endParaRPr lang="zh-CN" altLang="en-US" sz="2000" b="1" dirty="0">
              <a:latin typeface="Times New Roman" panose="02020603050405020304" pitchFamily="2" charset="0"/>
              <a:ea typeface="隶书" panose="02010509060101010101" pitchFamily="1" charset="-122"/>
            </a:endParaRPr>
          </a:p>
        </p:txBody>
      </p:sp>
      <p:graphicFrame>
        <p:nvGraphicFramePr>
          <p:cNvPr id="15365" name="Object 6"/>
          <p:cNvGraphicFramePr>
            <a:graphicFrameLocks noChangeAspect="1"/>
          </p:cNvGraphicFramePr>
          <p:nvPr/>
        </p:nvGraphicFramePr>
        <p:xfrm>
          <a:off x="5314950" y="5257800"/>
          <a:ext cx="25146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3" imgW="1457325" imgH="238125" progId="Word.Document.8">
                  <p:embed/>
                </p:oleObj>
              </mc:Choice>
              <mc:Fallback>
                <p:oleObj name="" r:id="rId3" imgW="1457325" imgH="238125" progId="Word.Document.8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4950" y="5257800"/>
                        <a:ext cx="2514600" cy="4175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7"/>
          <p:cNvSpPr txBox="1"/>
          <p:nvPr/>
        </p:nvSpPr>
        <p:spPr>
          <a:xfrm>
            <a:off x="1066800" y="5762625"/>
            <a:ext cx="7056438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</a:rPr>
              <a:t>注：从</a:t>
            </a:r>
            <a:r>
              <a:rPr lang="en-US" altLang="zh-CN" dirty="0">
                <a:latin typeface="Arial" panose="020B0604020202020204" pitchFamily="34" charset="0"/>
              </a:rPr>
              <a:t>16</a:t>
            </a:r>
            <a:r>
              <a:rPr lang="zh-CN" altLang="en-US" dirty="0">
                <a:latin typeface="Arial" panose="020B0604020202020204" pitchFamily="34" charset="0"/>
              </a:rPr>
              <a:t>线</a:t>
            </a:r>
            <a:r>
              <a:rPr lang="en-US" altLang="zh-CN" dirty="0">
                <a:latin typeface="Arial" panose="020B0604020202020204" pitchFamily="34" charset="0"/>
              </a:rPr>
              <a:t>-4</a:t>
            </a:r>
            <a:r>
              <a:rPr lang="zh-CN" altLang="en-US" dirty="0">
                <a:latin typeface="Arial" panose="020B0604020202020204" pitchFamily="34" charset="0"/>
              </a:rPr>
              <a:t>线优先编码器的功能表和</a:t>
            </a:r>
            <a:r>
              <a:rPr lang="en-US" altLang="zh-CN" dirty="0">
                <a:latin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</a:rPr>
              <a:t>线</a:t>
            </a:r>
            <a:r>
              <a:rPr lang="en-US" altLang="zh-CN" dirty="0">
                <a:latin typeface="Arial" panose="020B0604020202020204" pitchFamily="34" charset="0"/>
              </a:rPr>
              <a:t>-3</a:t>
            </a:r>
            <a:r>
              <a:rPr lang="zh-CN" altLang="en-US" dirty="0">
                <a:latin typeface="Arial" panose="020B0604020202020204" pitchFamily="34" charset="0"/>
              </a:rPr>
              <a:t>线优先编码器的功能表的对照去理解。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ext Box 2"/>
          <p:cNvSpPr txBox="1"/>
          <p:nvPr/>
        </p:nvSpPr>
        <p:spPr>
          <a:xfrm>
            <a:off x="1219200" y="609600"/>
            <a:ext cx="1905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译码器</a:t>
            </a:r>
            <a:endParaRPr lang="zh-CN" altLang="en-US" sz="36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6387" name="Text Box 4"/>
          <p:cNvSpPr txBox="1"/>
          <p:nvPr/>
        </p:nvSpPr>
        <p:spPr>
          <a:xfrm>
            <a:off x="1219200" y="1676400"/>
            <a:ext cx="7620000" cy="41703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译码是编码的逆过程。</a:t>
            </a:r>
            <a:endParaRPr lang="zh-CN" altLang="en-US" sz="28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译码：</a:t>
            </a:r>
            <a:r>
              <a:rPr lang="zh-CN" altLang="en-US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将表示特定意义信息的二进制代码翻译出来。</a:t>
            </a:r>
            <a:endParaRPr lang="zh-CN" altLang="en-US" sz="28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译码器：</a:t>
            </a:r>
            <a:r>
              <a:rPr lang="zh-CN" altLang="en-US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实现译码功能的逻辑电路；</a:t>
            </a:r>
            <a:endParaRPr lang="zh-CN" altLang="en-US" sz="28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二进制译码原则：</a:t>
            </a:r>
            <a:r>
              <a:rPr lang="zh-CN" altLang="en-US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 用</a:t>
            </a:r>
            <a:r>
              <a:rPr lang="en-US" altLang="zh-CN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n</a:t>
            </a:r>
            <a:r>
              <a:rPr lang="zh-CN" altLang="en-US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位二进制代码可以表示2</a:t>
            </a:r>
            <a:r>
              <a:rPr lang="en-US" altLang="zh-CN" sz="2800" baseline="30000" dirty="0">
                <a:latin typeface="微软雅黑" panose="020B0503020204020204" pitchFamily="2" charset="-122"/>
                <a:ea typeface="微软雅黑" panose="020B0503020204020204" pitchFamily="2" charset="-122"/>
              </a:rPr>
              <a:t>n</a:t>
            </a:r>
            <a:r>
              <a:rPr lang="zh-CN" altLang="en-US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个信号，所以对</a:t>
            </a:r>
            <a:r>
              <a:rPr lang="en-US" altLang="zh-CN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n</a:t>
            </a:r>
            <a:r>
              <a:rPr lang="zh-CN" altLang="en-US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位代码译码时，应由2</a:t>
            </a:r>
            <a:r>
              <a:rPr lang="en-US" altLang="zh-CN" sz="2800" baseline="30000" dirty="0">
                <a:latin typeface="微软雅黑" panose="020B0503020204020204" pitchFamily="2" charset="-122"/>
                <a:ea typeface="微软雅黑" panose="020B0503020204020204" pitchFamily="2" charset="-122"/>
              </a:rPr>
              <a:t>n </a:t>
            </a:r>
            <a:r>
              <a:rPr lang="en-US" altLang="zh-CN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≥N</a:t>
            </a:r>
            <a:r>
              <a:rPr lang="zh-CN" altLang="en-US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来确定译码信号位数</a:t>
            </a:r>
            <a:r>
              <a:rPr lang="en-US" altLang="zh-CN" sz="2800" dirty="0">
                <a:latin typeface="微软雅黑" panose="020B0503020204020204" pitchFamily="2" charset="-122"/>
                <a:ea typeface="微软雅黑" panose="020B0503020204020204" pitchFamily="2" charset="-122"/>
              </a:rPr>
              <a:t>N。</a:t>
            </a:r>
            <a:endParaRPr lang="en-US" altLang="zh-CN" sz="28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ext Box 2"/>
          <p:cNvSpPr txBox="1"/>
          <p:nvPr/>
        </p:nvSpPr>
        <p:spPr>
          <a:xfrm>
            <a:off x="1143000" y="457200"/>
            <a:ext cx="5638800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1.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二进制译码器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    将输入二进制代码译成相应输出信号的电路。</a:t>
            </a:r>
            <a:endParaRPr lang="zh-CN" altLang="en-US" sz="20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1219200" y="1981200"/>
          <a:ext cx="3657600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" imgW="3305175" imgH="1914525" progId="PBrush">
                  <p:embed/>
                </p:oleObj>
              </mc:Choice>
              <mc:Fallback>
                <p:oleObj name="" r:id="rId1" imgW="3305175" imgH="1914525" progId="PBrush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9200" y="1981200"/>
                        <a:ext cx="3657600" cy="2109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5"/>
          <p:cNvGraphicFramePr>
            <a:graphicFrameLocks noChangeAspect="1"/>
          </p:cNvGraphicFramePr>
          <p:nvPr/>
        </p:nvGraphicFramePr>
        <p:xfrm>
          <a:off x="5181600" y="1905000"/>
          <a:ext cx="35052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3" imgW="3286125" imgH="1952625" progId="PBrush">
                  <p:embed/>
                </p:oleObj>
              </mc:Choice>
              <mc:Fallback>
                <p:oleObj name="" r:id="rId3" imgW="3286125" imgH="1952625" progId="PBrush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1600" y="1905000"/>
                        <a:ext cx="3505200" cy="2076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Text Box 7"/>
          <p:cNvSpPr txBox="1"/>
          <p:nvPr/>
        </p:nvSpPr>
        <p:spPr>
          <a:xfrm>
            <a:off x="1143000" y="1438275"/>
            <a:ext cx="48768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电路结构</a:t>
            </a:r>
            <a:endParaRPr lang="zh-CN" altLang="en-US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7414" name="Text Box 8"/>
          <p:cNvSpPr txBox="1"/>
          <p:nvPr/>
        </p:nvSpPr>
        <p:spPr>
          <a:xfrm>
            <a:off x="1219200" y="4419600"/>
            <a:ext cx="7543800" cy="9159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  </a:t>
            </a:r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译码器有输出高电平有效和输出低电平有效两种类型。输出高电平有效时，每个输出对应输入的一个最小项；输出低电平有效时，每个输出对应输入的一个最小项的非。 </a:t>
            </a:r>
            <a:endParaRPr lang="zh-CN" altLang="en-US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7415" name="Text Box 9"/>
          <p:cNvSpPr txBox="1"/>
          <p:nvPr/>
        </p:nvSpPr>
        <p:spPr>
          <a:xfrm>
            <a:off x="1219200" y="5408613"/>
            <a:ext cx="7467600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   设二进制译码器的输入端为</a:t>
            </a:r>
            <a:r>
              <a:rPr lang="en-US" altLang="zh-CN" dirty="0">
                <a:latin typeface="微软雅黑" panose="020B0503020204020204" pitchFamily="2" charset="-122"/>
                <a:ea typeface="微软雅黑" panose="020B0503020204020204" pitchFamily="2" charset="-122"/>
              </a:rPr>
              <a:t>n</a:t>
            </a:r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个，则输出端为2</a:t>
            </a:r>
            <a:r>
              <a:rPr lang="en-US" altLang="zh-CN" baseline="30000" dirty="0">
                <a:latin typeface="微软雅黑" panose="020B0503020204020204" pitchFamily="2" charset="-122"/>
                <a:ea typeface="微软雅黑" panose="020B0503020204020204" pitchFamily="2" charset="-122"/>
              </a:rPr>
              <a:t>n</a:t>
            </a:r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个，且对应于输入代码的每一种状态，2</a:t>
            </a:r>
            <a:r>
              <a:rPr lang="en-US" altLang="zh-CN" baseline="30000" dirty="0">
                <a:latin typeface="微软雅黑" panose="020B0503020204020204" pitchFamily="2" charset="-122"/>
                <a:ea typeface="微软雅黑" panose="020B0503020204020204" pitchFamily="2" charset="-122"/>
              </a:rPr>
              <a:t>n</a:t>
            </a:r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个输出中只有一个为1（或为0），其余全为0（或为1）。</a:t>
            </a:r>
            <a:endParaRPr lang="zh-CN" altLang="en-US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7416" name="Text Box 10"/>
          <p:cNvSpPr txBox="1"/>
          <p:nvPr/>
        </p:nvSpPr>
        <p:spPr>
          <a:xfrm>
            <a:off x="1409700" y="6318250"/>
            <a:ext cx="71628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二进制译码器可以译出输入变量的全部状态，故又称为变量译码器。</a:t>
            </a:r>
            <a:endParaRPr lang="zh-CN" altLang="en-US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Text Box 2"/>
          <p:cNvSpPr txBox="1"/>
          <p:nvPr/>
        </p:nvSpPr>
        <p:spPr>
          <a:xfrm>
            <a:off x="3124200" y="533400"/>
            <a:ext cx="3200400" cy="523875"/>
          </a:xfrm>
          <a:prstGeom prst="rect">
            <a:avLst/>
          </a:prstGeom>
          <a:solidFill>
            <a:srgbClr val="FFFF66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3位二进制译码器</a:t>
            </a:r>
            <a:endParaRPr lang="zh-CN" altLang="en-US" sz="28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1066800" y="1981200"/>
          <a:ext cx="7696200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943350" imgH="1933575" progId="Word.Document.8">
                  <p:embed/>
                </p:oleObj>
              </mc:Choice>
              <mc:Fallback>
                <p:oleObj name="" r:id="rId1" imgW="3943350" imgH="1933575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rcRect l="2499" t="-2626" r="3334" b="7202"/>
                      <a:stretch>
                        <a:fillRect/>
                      </a:stretch>
                    </p:blipFill>
                    <p:spPr>
                      <a:xfrm>
                        <a:off x="1066800" y="1981200"/>
                        <a:ext cx="7696200" cy="3609975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4"/>
          <p:cNvSpPr txBox="1"/>
          <p:nvPr/>
        </p:nvSpPr>
        <p:spPr>
          <a:xfrm>
            <a:off x="3733800" y="1447800"/>
            <a:ext cx="1981200" cy="461963"/>
          </a:xfrm>
          <a:prstGeom prst="rect">
            <a:avLst/>
          </a:prstGeom>
          <a:noFill/>
          <a:ln w="9525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真值表</a:t>
            </a:r>
            <a:endParaRPr lang="zh-CN" altLang="en-US" sz="24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8437" name="Text Box 5"/>
          <p:cNvSpPr txBox="1"/>
          <p:nvPr/>
        </p:nvSpPr>
        <p:spPr>
          <a:xfrm>
            <a:off x="1676400" y="5662613"/>
            <a:ext cx="64770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输</a:t>
            </a:r>
            <a:r>
              <a:rPr lang="zh-CN" altLang="en-US" sz="2400" b="1" dirty="0">
                <a:solidFill>
                  <a:srgbClr val="CC33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入</a:t>
            </a:r>
            <a:r>
              <a:rPr lang="zh-CN" altLang="en-US" sz="24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：3位二进制代码    输</a:t>
            </a:r>
            <a:r>
              <a:rPr lang="zh-CN" altLang="en-US" sz="2400" b="1" dirty="0">
                <a:solidFill>
                  <a:srgbClr val="CC33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出</a:t>
            </a:r>
            <a:r>
              <a:rPr lang="zh-CN" altLang="en-US" sz="24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：8个互斥的信号</a:t>
            </a:r>
            <a:endParaRPr lang="zh-CN" altLang="en-US" sz="24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"/>
                                        <p:tgtEl>
                                          <p:spTgt spid="18437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18436" grpId="0" animBg="1"/>
      <p:bldP spid="1843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9458" name="对象 19457"/>
          <p:cNvGraphicFramePr>
            <a:graphicFrameLocks noChangeAspect="1"/>
          </p:cNvGraphicFramePr>
          <p:nvPr/>
        </p:nvGraphicFramePr>
        <p:xfrm>
          <a:off x="1219200" y="2057400"/>
          <a:ext cx="1824038" cy="443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825500" imgH="2006600" progId="Equation.3">
                  <p:embed/>
                </p:oleObj>
              </mc:Choice>
              <mc:Fallback>
                <p:oleObj name="" r:id="rId1" imgW="825500" imgH="20066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9200" y="2057400"/>
                        <a:ext cx="1824038" cy="4432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3276600" y="2362200"/>
          <a:ext cx="5562600" cy="319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2771775" imgH="1590675" progId="Word.Picture.8">
                  <p:embed/>
                </p:oleObj>
              </mc:Choice>
              <mc:Fallback>
                <p:oleObj name="" r:id="rId3" imgW="2771775" imgH="1590675" progId="Word.Picture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6600" y="2362200"/>
                        <a:ext cx="5562600" cy="3192463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4"/>
          <p:cNvSpPr txBox="1"/>
          <p:nvPr/>
        </p:nvSpPr>
        <p:spPr>
          <a:xfrm>
            <a:off x="1143000" y="1600200"/>
            <a:ext cx="1981200" cy="406400"/>
          </a:xfrm>
          <a:prstGeom prst="rect">
            <a:avLst/>
          </a:prstGeom>
          <a:noFill/>
          <a:ln w="9525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逻辑表达式</a:t>
            </a:r>
            <a:endParaRPr lang="zh-CN" altLang="en-US" sz="20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9461" name="Text Box 5"/>
          <p:cNvSpPr txBox="1"/>
          <p:nvPr/>
        </p:nvSpPr>
        <p:spPr>
          <a:xfrm>
            <a:off x="4648200" y="1600200"/>
            <a:ext cx="1600200" cy="406400"/>
          </a:xfrm>
          <a:prstGeom prst="rect">
            <a:avLst/>
          </a:prstGeom>
          <a:noFill/>
          <a:ln w="9525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逻辑图</a:t>
            </a:r>
            <a:endParaRPr lang="zh-CN" altLang="en-US" sz="20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9462" name="Text Box 6"/>
          <p:cNvSpPr txBox="1"/>
          <p:nvPr/>
        </p:nvSpPr>
        <p:spPr>
          <a:xfrm>
            <a:off x="4114800" y="5711825"/>
            <a:ext cx="37338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电路特点</a:t>
            </a:r>
            <a:r>
              <a:rPr lang="zh-CN" altLang="en-US" sz="20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：与门组成的阵列</a:t>
            </a:r>
            <a:endParaRPr lang="zh-CN" altLang="en-US" sz="20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3048000" y="381000"/>
          <a:ext cx="405447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5" imgW="967740" imgH="199390" progId="Word.Document.8">
                  <p:embed/>
                </p:oleObj>
              </mc:Choice>
              <mc:Fallback>
                <p:oleObj name="" r:id="rId5" imgW="967740" imgH="199390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0" y="381000"/>
                        <a:ext cx="4054475" cy="822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462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1946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Text Box 2"/>
          <p:cNvSpPr txBox="1"/>
          <p:nvPr/>
        </p:nvSpPr>
        <p:spPr>
          <a:xfrm>
            <a:off x="2590800" y="533400"/>
            <a:ext cx="4267200" cy="954088"/>
          </a:xfrm>
          <a:prstGeom prst="rect">
            <a:avLst/>
          </a:prstGeom>
          <a:solidFill>
            <a:srgbClr val="FFFF66"/>
          </a:solidFill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集成二进制译码器74</a:t>
            </a:r>
            <a:r>
              <a:rPr lang="en-US" altLang="zh-CN" sz="28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LS138</a:t>
            </a:r>
            <a:endParaRPr lang="en-US" altLang="zh-CN" sz="28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1066800" y="1600200"/>
          <a:ext cx="7620000" cy="339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4191000" imgH="1866900" progId="Word.Picture.8">
                  <p:embed/>
                </p:oleObj>
              </mc:Choice>
              <mc:Fallback>
                <p:oleObj name="" r:id="rId1" imgW="4191000" imgH="1866900" progId="Word.Picture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66800" y="1600200"/>
                        <a:ext cx="7620000" cy="3394075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5"/>
          <p:cNvSpPr txBox="1"/>
          <p:nvPr/>
        </p:nvSpPr>
        <p:spPr>
          <a:xfrm>
            <a:off x="685800" y="5153025"/>
            <a:ext cx="8458200" cy="13239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000" i="1" dirty="0">
                <a:latin typeface="微软雅黑" panose="020B0503020204020204" pitchFamily="2" charset="-122"/>
                <a:ea typeface="微软雅黑" panose="020B0503020204020204" pitchFamily="2" charset="-122"/>
              </a:rPr>
              <a:t>A</a:t>
            </a:r>
            <a:r>
              <a:rPr lang="en-US" altLang="zh-CN" sz="2000" baseline="-25000" dirty="0">
                <a:latin typeface="微软雅黑" panose="020B0503020204020204" pitchFamily="2" charset="-122"/>
                <a:ea typeface="微软雅黑" panose="020B0503020204020204" pitchFamily="2" charset="-122"/>
              </a:rPr>
              <a:t>2</a:t>
            </a:r>
            <a:r>
              <a:rPr lang="en-US" altLang="zh-CN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、</a:t>
            </a:r>
            <a:r>
              <a:rPr lang="en-US" altLang="zh-CN" sz="2000" i="1" dirty="0">
                <a:latin typeface="微软雅黑" panose="020B0503020204020204" pitchFamily="2" charset="-122"/>
                <a:ea typeface="微软雅黑" panose="020B0503020204020204" pitchFamily="2" charset="-122"/>
              </a:rPr>
              <a:t>A</a:t>
            </a:r>
            <a:r>
              <a:rPr lang="en-US" altLang="zh-CN" sz="2000" baseline="-25000" dirty="0"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en-US" altLang="zh-CN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、</a:t>
            </a:r>
            <a:r>
              <a:rPr lang="en-US" altLang="zh-CN" sz="2000" i="1" dirty="0">
                <a:latin typeface="微软雅黑" panose="020B0503020204020204" pitchFamily="2" charset="-122"/>
                <a:ea typeface="微软雅黑" panose="020B0503020204020204" pitchFamily="2" charset="-122"/>
              </a:rPr>
              <a:t>A</a:t>
            </a:r>
            <a:r>
              <a:rPr lang="en-US" altLang="zh-CN" sz="2000" baseline="-25000" dirty="0">
                <a:latin typeface="微软雅黑" panose="020B0503020204020204" pitchFamily="2" charset="-122"/>
                <a:ea typeface="微软雅黑" panose="020B0503020204020204" pitchFamily="2" charset="-122"/>
              </a:rPr>
              <a:t>0</a:t>
            </a:r>
            <a:r>
              <a:rPr lang="zh-CN" altLang="en-US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为二进制译码输入端，         为译码输出端（低电平有效），</a:t>
            </a:r>
            <a:endParaRPr lang="en-US" altLang="zh-CN" sz="20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i="1" dirty="0">
                <a:latin typeface="微软雅黑" panose="020B0503020204020204" pitchFamily="2" charset="-122"/>
                <a:ea typeface="微软雅黑" panose="020B0503020204020204" pitchFamily="2" charset="-122"/>
              </a:rPr>
              <a:t>G</a:t>
            </a:r>
            <a:r>
              <a:rPr lang="en-US" altLang="zh-CN" sz="2000" baseline="-25000" dirty="0"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en-US" altLang="zh-CN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、 　、　 </a:t>
            </a:r>
            <a:r>
              <a:rPr lang="zh-CN" altLang="en-US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为选通控制端。当</a:t>
            </a:r>
            <a:r>
              <a:rPr lang="en-US" altLang="zh-CN" sz="2000" i="1" dirty="0">
                <a:latin typeface="微软雅黑" panose="020B0503020204020204" pitchFamily="2" charset="-122"/>
                <a:ea typeface="微软雅黑" panose="020B0503020204020204" pitchFamily="2" charset="-122"/>
              </a:rPr>
              <a:t>G</a:t>
            </a:r>
            <a:r>
              <a:rPr lang="en-US" altLang="zh-CN" sz="2000" baseline="-25000" dirty="0"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en-US" altLang="zh-CN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＝1、　　　　      </a:t>
            </a:r>
            <a:r>
              <a:rPr lang="zh-CN" altLang="en-US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时，译码器处于工作</a:t>
            </a:r>
            <a:endParaRPr lang="en-US" altLang="zh-CN" sz="20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状态；当</a:t>
            </a:r>
            <a:r>
              <a:rPr lang="en-US" altLang="zh-CN" sz="2000" i="1" dirty="0">
                <a:latin typeface="微软雅黑" panose="020B0503020204020204" pitchFamily="2" charset="-122"/>
                <a:ea typeface="微软雅黑" panose="020B0503020204020204" pitchFamily="2" charset="-122"/>
              </a:rPr>
              <a:t>G</a:t>
            </a:r>
            <a:r>
              <a:rPr lang="en-US" altLang="zh-CN" sz="2000" baseline="-25000" dirty="0"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en-US" altLang="zh-CN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＝0、　　　　　    </a:t>
            </a:r>
            <a:r>
              <a:rPr lang="zh-CN" altLang="en-US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时，译码器处于禁止状态。</a:t>
            </a:r>
            <a:endParaRPr lang="zh-CN" altLang="en-US" sz="20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aphicFrame>
        <p:nvGraphicFramePr>
          <p:cNvPr id="20485" name="对象 20484"/>
          <p:cNvGraphicFramePr>
            <a:graphicFrameLocks noChangeAspect="1"/>
          </p:cNvGraphicFramePr>
          <p:nvPr/>
        </p:nvGraphicFramePr>
        <p:xfrm>
          <a:off x="4565650" y="5162550"/>
          <a:ext cx="8318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445770" imgH="241935" progId="Equation.3">
                  <p:embed/>
                </p:oleObj>
              </mc:Choice>
              <mc:Fallback>
                <p:oleObj name="" r:id="rId3" imgW="445770" imgH="241935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5650" y="5162550"/>
                        <a:ext cx="83185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对象 20485"/>
          <p:cNvGraphicFramePr>
            <a:graphicFrameLocks noChangeAspect="1"/>
          </p:cNvGraphicFramePr>
          <p:nvPr/>
        </p:nvGraphicFramePr>
        <p:xfrm>
          <a:off x="1133475" y="5576888"/>
          <a:ext cx="5143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267335" imgH="229235" progId="Equation.3">
                  <p:embed/>
                </p:oleObj>
              </mc:Choice>
              <mc:Fallback>
                <p:oleObj name="" r:id="rId5" imgW="267335" imgH="229235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3475" y="5576888"/>
                        <a:ext cx="514350" cy="442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对象 20486"/>
          <p:cNvGraphicFramePr>
            <a:graphicFrameLocks noChangeAspect="1"/>
          </p:cNvGraphicFramePr>
          <p:nvPr/>
        </p:nvGraphicFramePr>
        <p:xfrm>
          <a:off x="1733550" y="5576888"/>
          <a:ext cx="5143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7" imgW="267335" imgH="229235" progId="Equation.3">
                  <p:embed/>
                </p:oleObj>
              </mc:Choice>
              <mc:Fallback>
                <p:oleObj name="" r:id="rId7" imgW="267335" imgH="229235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33550" y="5576888"/>
                        <a:ext cx="514350" cy="442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对象 20487"/>
          <p:cNvGraphicFramePr>
            <a:graphicFrameLocks noChangeAspect="1"/>
          </p:cNvGraphicFramePr>
          <p:nvPr/>
        </p:nvGraphicFramePr>
        <p:xfrm>
          <a:off x="5076825" y="5588000"/>
          <a:ext cx="144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9" imgW="890270" imgH="228600" progId="Equation.3">
                  <p:embed/>
                </p:oleObj>
              </mc:Choice>
              <mc:Fallback>
                <p:oleObj name="" r:id="rId9" imgW="890270" imgH="2286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76825" y="5588000"/>
                        <a:ext cx="14478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对象 20488"/>
          <p:cNvGraphicFramePr>
            <a:graphicFrameLocks noChangeAspect="1"/>
          </p:cNvGraphicFramePr>
          <p:nvPr/>
        </p:nvGraphicFramePr>
        <p:xfrm>
          <a:off x="2616200" y="6038850"/>
          <a:ext cx="16510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1" imgW="864235" imgH="228600" progId="Equation.3">
                  <p:embed/>
                </p:oleObj>
              </mc:Choice>
              <mc:Fallback>
                <p:oleObj name="" r:id="rId11" imgW="864235" imgH="2286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16200" y="6038850"/>
                        <a:ext cx="1651000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Text Box 2"/>
          <p:cNvSpPr txBox="1"/>
          <p:nvPr/>
        </p:nvSpPr>
        <p:spPr>
          <a:xfrm>
            <a:off x="3733800" y="76200"/>
            <a:ext cx="1981200" cy="588963"/>
          </a:xfrm>
          <a:prstGeom prst="rect">
            <a:avLst/>
          </a:prstGeom>
          <a:noFill/>
          <a:ln w="9525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>
                <a:latin typeface="Times New Roman" panose="02020603050405020304" pitchFamily="2" charset="0"/>
                <a:ea typeface="隶书" panose="02010509060101010101" pitchFamily="1" charset="-122"/>
              </a:rPr>
              <a:t>真值表</a:t>
            </a:r>
            <a:endParaRPr lang="zh-CN" altLang="en-US" b="1" dirty="0">
              <a:latin typeface="Times New Roman" panose="02020603050405020304" pitchFamily="2" charset="0"/>
              <a:ea typeface="隶书" panose="02010509060101010101" pitchFamily="1" charset="-122"/>
            </a:endParaRP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0" y="685800"/>
          <a:ext cx="9144000" cy="565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4133850" imgH="2733675" progId="Word.Document.8">
                  <p:embed/>
                </p:oleObj>
              </mc:Choice>
              <mc:Fallback>
                <p:oleObj name="" r:id="rId1" imgW="4133850" imgH="2733675" progId="Word.Document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rcRect l="2499" t="-1289" r="3334" b="5479"/>
                      <a:stretch>
                        <a:fillRect/>
                      </a:stretch>
                    </p:blipFill>
                    <p:spPr>
                      <a:xfrm>
                        <a:off x="0" y="685800"/>
                        <a:ext cx="9144000" cy="5659438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Text Box 4"/>
          <p:cNvSpPr txBox="1"/>
          <p:nvPr/>
        </p:nvSpPr>
        <p:spPr>
          <a:xfrm>
            <a:off x="457200" y="6299200"/>
            <a:ext cx="2819400" cy="406400"/>
          </a:xfrm>
          <a:prstGeom prst="rect">
            <a:avLst/>
          </a:prstGeom>
          <a:noFill/>
          <a:ln w="9525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隶书" panose="02010509060101010101" pitchFamily="1" charset="-122"/>
                <a:ea typeface="隶书" panose="02010509060101010101" pitchFamily="1" charset="-122"/>
              </a:rPr>
              <a:t>输</a:t>
            </a:r>
            <a:r>
              <a:rPr lang="zh-CN" altLang="en-US" sz="2000" b="1" dirty="0">
                <a:solidFill>
                  <a:srgbClr val="CC3300"/>
                </a:solidFill>
                <a:latin typeface="隶书" panose="02010509060101010101" pitchFamily="1" charset="-122"/>
                <a:ea typeface="隶书" panose="02010509060101010101" pitchFamily="1" charset="-122"/>
              </a:rPr>
              <a:t>入</a:t>
            </a:r>
            <a:r>
              <a:rPr lang="zh-CN" altLang="en-US" sz="2000" b="1" dirty="0">
                <a:latin typeface="隶书" panose="02010509060101010101" pitchFamily="1" charset="-122"/>
                <a:ea typeface="隶书" panose="02010509060101010101" pitchFamily="1" charset="-122"/>
              </a:rPr>
              <a:t>：自然二进制码</a:t>
            </a:r>
            <a:endParaRPr lang="zh-CN" altLang="en-US" sz="2000" dirty="0">
              <a:latin typeface="隶书" panose="02010509060101010101" pitchFamily="1" charset="-122"/>
              <a:ea typeface="隶书" panose="02010509060101010101" pitchFamily="1" charset="-122"/>
            </a:endParaRPr>
          </a:p>
        </p:txBody>
      </p:sp>
      <p:sp>
        <p:nvSpPr>
          <p:cNvPr id="21509" name="Text Box 5"/>
          <p:cNvSpPr txBox="1"/>
          <p:nvPr/>
        </p:nvSpPr>
        <p:spPr>
          <a:xfrm>
            <a:off x="5257800" y="6299200"/>
            <a:ext cx="2514600" cy="406400"/>
          </a:xfrm>
          <a:prstGeom prst="rect">
            <a:avLst/>
          </a:prstGeom>
          <a:noFill/>
          <a:ln w="9525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隶书" panose="02010509060101010101" pitchFamily="1" charset="-122"/>
                <a:ea typeface="隶书" panose="02010509060101010101" pitchFamily="1" charset="-122"/>
              </a:rPr>
              <a:t>输</a:t>
            </a:r>
            <a:r>
              <a:rPr lang="zh-CN" altLang="en-US" sz="2000" b="1" dirty="0">
                <a:solidFill>
                  <a:srgbClr val="CC3300"/>
                </a:solidFill>
                <a:latin typeface="隶书" panose="02010509060101010101" pitchFamily="1" charset="-122"/>
                <a:ea typeface="隶书" panose="02010509060101010101" pitchFamily="1" charset="-122"/>
              </a:rPr>
              <a:t>出</a:t>
            </a:r>
            <a:r>
              <a:rPr lang="zh-CN" altLang="en-US" sz="2000" b="1" dirty="0">
                <a:latin typeface="隶书" panose="02010509060101010101" pitchFamily="1" charset="-122"/>
                <a:ea typeface="隶书" panose="02010509060101010101" pitchFamily="1" charset="-122"/>
              </a:rPr>
              <a:t>：低电平有效</a:t>
            </a:r>
            <a:endParaRPr lang="zh-CN" altLang="en-US" sz="2000" dirty="0">
              <a:latin typeface="隶书" panose="02010509060101010101" pitchFamily="1" charset="-122"/>
              <a:ea typeface="隶书" panose="02010509060101010101" pitchFamily="1" charset="-122"/>
            </a:endParaRPr>
          </a:p>
        </p:txBody>
      </p:sp>
      <p:graphicFrame>
        <p:nvGraphicFramePr>
          <p:cNvPr id="21510" name="对象 21509"/>
          <p:cNvGraphicFramePr>
            <a:graphicFrameLocks noChangeAspect="1"/>
          </p:cNvGraphicFramePr>
          <p:nvPr/>
        </p:nvGraphicFramePr>
        <p:xfrm>
          <a:off x="228600" y="152400"/>
          <a:ext cx="22098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3" imgW="966470" imgH="228600" progId="Equation.3">
                  <p:embed/>
                </p:oleObj>
              </mc:Choice>
              <mc:Fallback>
                <p:oleObj name="" r:id="rId3" imgW="966470" imgH="2286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52400"/>
                        <a:ext cx="2209800" cy="5238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Freeform 7"/>
          <p:cNvSpPr/>
          <p:nvPr/>
        </p:nvSpPr>
        <p:spPr>
          <a:xfrm>
            <a:off x="685800" y="533400"/>
            <a:ext cx="304800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04800" y="1143000"/>
              </a:cxn>
            </a:cxnLst>
            <a:pathLst>
              <a:path w="144" h="624">
                <a:moveTo>
                  <a:pt x="0" y="0"/>
                </a:moveTo>
                <a:cubicBezTo>
                  <a:pt x="0" y="0"/>
                  <a:pt x="72" y="312"/>
                  <a:pt x="144" y="624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headEnd type="none" w="med" len="med"/>
            <a:tailEnd type="arrow" w="med" len="med"/>
          </a:ln>
        </p:spPr>
        <p:txBody>
          <a:bodyPr/>
          <a:p>
            <a:endParaRPr lang="zh-CN" altLang="en-US"/>
          </a:p>
        </p:txBody>
      </p:sp>
      <p:sp>
        <p:nvSpPr>
          <p:cNvPr id="21512" name="AutoShape 8">
            <a:hlinkClick r:id="rId5" action="ppaction://program"/>
          </p:cNvPr>
          <p:cNvSpPr/>
          <p:nvPr/>
        </p:nvSpPr>
        <p:spPr>
          <a:xfrm>
            <a:off x="3492500" y="6308725"/>
            <a:ext cx="1584325" cy="360363"/>
          </a:xfrm>
          <a:prstGeom prst="actionButtonBlank">
            <a:avLst/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p>
            <a:pPr algn="ctr"/>
            <a:r>
              <a:rPr lang="en-US" altLang="zh-CN" dirty="0">
                <a:latin typeface="Arial" panose="020B0604020202020204" pitchFamily="34" charset="0"/>
              </a:rPr>
              <a:t>74LS138</a:t>
            </a:r>
            <a:r>
              <a:rPr lang="zh-CN" altLang="en-US" dirty="0">
                <a:latin typeface="Arial" panose="020B0604020202020204" pitchFamily="34" charset="0"/>
              </a:rPr>
              <a:t>演示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875" y="895350"/>
            <a:ext cx="885825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anchor="b"/>
          <a:p>
            <a:pPr eaLnBrk="1" hangingPunct="1"/>
            <a:r>
              <a:rPr lang="zh-CN" altLang="en-US" sz="3000">
                <a:latin typeface="微软雅黑" panose="020B0503020204020204" pitchFamily="2" charset="-122"/>
                <a:ea typeface="微软雅黑" panose="020B0503020204020204" pitchFamily="2" charset="-122"/>
              </a:rPr>
              <a:t>实验目的</a:t>
            </a:r>
            <a:endParaRPr lang="zh-CN" altLang="en-US" sz="30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6147" name="Rectangle 3"/>
          <p:cNvSpPr>
            <a:spLocks noGrp="1"/>
          </p:cNvSpPr>
          <p:nvPr>
            <p:ph type="body" idx="4294967295"/>
          </p:nvPr>
        </p:nvSpPr>
        <p:spPr>
          <a:xfrm>
            <a:off x="754063" y="1719263"/>
            <a:ext cx="7935912" cy="4411662"/>
          </a:xfrm>
        </p:spPr>
        <p:txBody>
          <a:bodyPr vert="horz" wrap="square" anchor="t"/>
          <a:p>
            <a:pPr eaLnBrk="1" hangingPunct="1"/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熟悉中规模集成电路编码器、译码器的工作原理和逻辑功能</a:t>
            </a:r>
            <a:endParaRPr lang="en-US" altLang="zh-CN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eaLnBrk="1" hangingPunct="1"/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掌握编码器、译码器的级联方法，了解编码器、译码器的应用</a:t>
            </a:r>
            <a:endParaRPr lang="zh-CN" altLang="en-US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4724400" y="1524000"/>
          <a:ext cx="3956050" cy="507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2924175" imgH="3752850" progId="PBrush">
                  <p:embed/>
                </p:oleObj>
              </mc:Choice>
              <mc:Fallback>
                <p:oleObj name="" r:id="rId1" imgW="2924175" imgH="3752850" progId="PBrush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24400" y="1524000"/>
                        <a:ext cx="3956050" cy="5076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Text Box 4"/>
          <p:cNvSpPr txBox="1"/>
          <p:nvPr/>
        </p:nvSpPr>
        <p:spPr>
          <a:xfrm>
            <a:off x="1219200" y="798513"/>
            <a:ext cx="60198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功能扩展：2片74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LS138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组成4-16线译码器</a:t>
            </a:r>
            <a:endParaRPr lang="zh-CN" altLang="en-US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2532" name="Text Box 5"/>
          <p:cNvSpPr txBox="1"/>
          <p:nvPr/>
        </p:nvSpPr>
        <p:spPr>
          <a:xfrm>
            <a:off x="1143000" y="2286000"/>
            <a:ext cx="3657600" cy="1054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</a:rPr>
              <a:t>当</a:t>
            </a:r>
            <a:r>
              <a:rPr lang="en-US" altLang="zh-CN" dirty="0">
                <a:latin typeface="Arial" panose="020B0604020202020204" pitchFamily="34" charset="0"/>
              </a:rPr>
              <a:t>E=1</a:t>
            </a:r>
            <a:r>
              <a:rPr lang="zh-CN" altLang="en-US" dirty="0">
                <a:latin typeface="Arial" panose="020B0604020202020204" pitchFamily="34" charset="0"/>
              </a:rPr>
              <a:t>时，两个译码器均不工作，输出都为高电平。</a:t>
            </a:r>
            <a:endParaRPr lang="zh-CN" altLang="en-US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Arial" panose="020B0604020202020204" pitchFamily="34" charset="0"/>
              </a:rPr>
              <a:t>当</a:t>
            </a:r>
            <a:r>
              <a:rPr lang="en-US" altLang="zh-CN" dirty="0">
                <a:latin typeface="Arial" panose="020B0604020202020204" pitchFamily="34" charset="0"/>
              </a:rPr>
              <a:t>E=0</a:t>
            </a:r>
            <a:r>
              <a:rPr lang="zh-CN" altLang="en-US" dirty="0">
                <a:latin typeface="Arial" panose="020B0604020202020204" pitchFamily="34" charset="0"/>
              </a:rPr>
              <a:t>时，译码器工作。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2533" name="Text Box 7"/>
          <p:cNvSpPr txBox="1"/>
          <p:nvPr/>
        </p:nvSpPr>
        <p:spPr>
          <a:xfrm>
            <a:off x="1143000" y="3505200"/>
            <a:ext cx="3429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Char char="•"/>
            </a:pPr>
            <a:r>
              <a:rPr lang="zh-CN" altLang="en-US" dirty="0">
                <a:latin typeface="Arial" panose="020B0604020202020204" pitchFamily="34" charset="0"/>
              </a:rPr>
              <a:t> 当</a:t>
            </a:r>
            <a:r>
              <a:rPr lang="en-US" altLang="zh-CN" dirty="0">
                <a:latin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Arial" panose="020B0604020202020204" pitchFamily="34" charset="0"/>
              </a:rPr>
              <a:t>3</a:t>
            </a:r>
            <a:r>
              <a:rPr lang="en-US" altLang="zh-CN" dirty="0">
                <a:latin typeface="Arial" panose="020B0604020202020204" pitchFamily="34" charset="0"/>
              </a:rPr>
              <a:t>=0</a:t>
            </a:r>
            <a:r>
              <a:rPr lang="zh-CN" altLang="en-US" dirty="0">
                <a:latin typeface="Arial" panose="020B0604020202020204" pitchFamily="34" charset="0"/>
              </a:rPr>
              <a:t>时，1号片工作，输出由输入二进制代码</a:t>
            </a:r>
            <a:r>
              <a:rPr lang="en-US" altLang="zh-CN" dirty="0">
                <a:latin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Arial" panose="020B0604020202020204" pitchFamily="34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决定。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2534" name="Text Box 9"/>
          <p:cNvSpPr txBox="1"/>
          <p:nvPr/>
        </p:nvSpPr>
        <p:spPr>
          <a:xfrm>
            <a:off x="1219200" y="4267200"/>
            <a:ext cx="3429000" cy="9159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  <a:buChar char="•"/>
            </a:pPr>
            <a:r>
              <a:rPr lang="zh-CN" altLang="en-US" dirty="0">
                <a:latin typeface="Arial" panose="020B0604020202020204" pitchFamily="34" charset="0"/>
              </a:rPr>
              <a:t> 当</a:t>
            </a:r>
            <a:r>
              <a:rPr lang="en-US" altLang="zh-CN" dirty="0">
                <a:latin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Arial" panose="020B0604020202020204" pitchFamily="34" charset="0"/>
              </a:rPr>
              <a:t>3</a:t>
            </a:r>
            <a:r>
              <a:rPr lang="en-US" altLang="zh-CN" dirty="0">
                <a:latin typeface="Arial" panose="020B0604020202020204" pitchFamily="34" charset="0"/>
              </a:rPr>
              <a:t>=1</a:t>
            </a:r>
            <a:r>
              <a:rPr lang="zh-CN" altLang="en-US" dirty="0">
                <a:latin typeface="Arial" panose="020B0604020202020204" pitchFamily="34" charset="0"/>
              </a:rPr>
              <a:t>时，1号片不工作，输出全为高电平1。2号片工作，输出由输入二进制代码</a:t>
            </a:r>
            <a:r>
              <a:rPr lang="en-US" altLang="zh-CN" dirty="0">
                <a:latin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Arial" panose="020B0604020202020204" pitchFamily="34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</a:rPr>
              <a:t>A</a:t>
            </a:r>
            <a:r>
              <a:rPr lang="en-US" altLang="zh-CN" baseline="-25000" dirty="0">
                <a:latin typeface="Arial" panose="020B0604020202020204" pitchFamily="34" charset="0"/>
              </a:rPr>
              <a:t>0</a:t>
            </a:r>
            <a:r>
              <a:rPr lang="zh-CN" altLang="en-US" dirty="0">
                <a:latin typeface="Arial" panose="020B0604020202020204" pitchFamily="34" charset="0"/>
              </a:rPr>
              <a:t>决定。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图片 24577" descr="74ls20"/>
          <p:cNvPicPr>
            <a:picLocks noChangeAspect="1"/>
          </p:cNvPicPr>
          <p:nvPr/>
        </p:nvPicPr>
        <p:blipFill>
          <a:blip r:embed="rId1"/>
          <a:srcRect l="6438" t="13203" r="68643" b="58685"/>
          <a:stretch>
            <a:fillRect/>
          </a:stretch>
        </p:blipFill>
        <p:spPr>
          <a:xfrm>
            <a:off x="5638800" y="4035425"/>
            <a:ext cx="2971800" cy="2514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Text Box 5"/>
          <p:cNvSpPr txBox="1"/>
          <p:nvPr/>
        </p:nvSpPr>
        <p:spPr>
          <a:xfrm>
            <a:off x="304800" y="255588"/>
            <a:ext cx="7620000" cy="538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实验内容</a:t>
            </a:r>
            <a:endParaRPr lang="en-US" altLang="zh-CN" sz="32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一、验证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74LS148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（优先编码器）的逻辑功能并记录真值表。</a:t>
            </a:r>
            <a:endParaRPr lang="en-US" altLang="zh-CN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二、用两块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74LS138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（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3—8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线译码器）级联实现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4—16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线译码器，画出连线图并验证其逻辑功能（记录真值表）。</a:t>
            </a:r>
            <a:endParaRPr lang="zh-CN" altLang="en-US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三、用一片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74LS138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和一片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74LS20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双与非门设计下面的多输出函数：</a:t>
            </a:r>
            <a:endParaRPr lang="en-US" altLang="zh-CN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                  S=∑m(1,2,4,7)</a:t>
            </a:r>
            <a:endParaRPr lang="en-US" altLang="zh-CN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                  C=∑m(3,5,6,7)</a:t>
            </a:r>
            <a:endParaRPr lang="en-US" altLang="zh-CN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    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画出连线图并列出真值表。</a:t>
            </a:r>
            <a:endParaRPr lang="en-US" altLang="zh-CN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4580" name="左大括号 1"/>
          <p:cNvSpPr/>
          <p:nvPr/>
        </p:nvSpPr>
        <p:spPr>
          <a:xfrm>
            <a:off x="1676400" y="4267200"/>
            <a:ext cx="152400" cy="838200"/>
          </a:xfrm>
          <a:prstGeom prst="leftBrace">
            <a:avLst>
              <a:gd name="adj1" fmla="val 8326"/>
              <a:gd name="adj2" fmla="val 48398"/>
            </a:avLst>
          </a:prstGeom>
          <a:noFill/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581" name="文本框 24580"/>
          <p:cNvSpPr txBox="1"/>
          <p:nvPr/>
        </p:nvSpPr>
        <p:spPr>
          <a:xfrm>
            <a:off x="6251575" y="6094413"/>
            <a:ext cx="1905000" cy="6413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b="1" dirty="0">
                <a:latin typeface="Arial" panose="020B0604020202020204" pitchFamily="34" charset="0"/>
              </a:rPr>
              <a:t>74LS20</a:t>
            </a:r>
            <a:endParaRPr lang="zh-CN" altLang="en-US" b="1" dirty="0">
              <a:latin typeface="Arial" panose="020B0604020202020204" pitchFamily="34" charset="0"/>
            </a:endParaRPr>
          </a:p>
          <a:p>
            <a:r>
              <a:rPr lang="zh-CN" altLang="en-US" b="1" dirty="0">
                <a:latin typeface="Arial" panose="020B0604020202020204" pitchFamily="34" charset="0"/>
              </a:rPr>
              <a:t> 3</a:t>
            </a:r>
            <a:r>
              <a:rPr lang="en-US" altLang="zh-CN" dirty="0">
                <a:latin typeface="微软雅黑" panose="020B0503020204020204" pitchFamily="2" charset="-122"/>
                <a:ea typeface="微软雅黑" panose="020B0503020204020204" pitchFamily="2" charset="-122"/>
              </a:rPr>
              <a:t>,</a:t>
            </a:r>
            <a:r>
              <a:rPr lang="zh-CN" altLang="en-US" b="1" dirty="0">
                <a:latin typeface="Arial" panose="020B0604020202020204" pitchFamily="34" charset="0"/>
              </a:rPr>
              <a:t>11脚悬空即可</a:t>
            </a:r>
            <a:endParaRPr lang="en-US" altLang="zh-CN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图片 25601" descr="74ls20"/>
          <p:cNvPicPr>
            <a:picLocks noChangeAspect="1"/>
          </p:cNvPicPr>
          <p:nvPr/>
        </p:nvPicPr>
        <p:blipFill>
          <a:blip r:embed="rId1"/>
          <a:srcRect l="6438" t="13203" r="68643" b="58685"/>
          <a:stretch>
            <a:fillRect/>
          </a:stretch>
        </p:blipFill>
        <p:spPr>
          <a:xfrm rot="5400000">
            <a:off x="6376988" y="2306638"/>
            <a:ext cx="3241675" cy="2743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5603" name="Object 2"/>
          <p:cNvGraphicFramePr>
            <a:graphicFrameLocks noChangeAspect="1"/>
          </p:cNvGraphicFramePr>
          <p:nvPr/>
        </p:nvGraphicFramePr>
        <p:xfrm>
          <a:off x="-150812" y="153988"/>
          <a:ext cx="7085012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2" imgW="3705225" imgH="1676400" progId="Word.Picture.8">
                  <p:embed/>
                </p:oleObj>
              </mc:Choice>
              <mc:Fallback>
                <p:oleObj name="" r:id="rId2" imgW="3705225" imgH="1676400" progId="Word.Picture.8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50812" y="153988"/>
                        <a:ext cx="7085012" cy="3206750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3"/>
          <p:cNvGraphicFramePr>
            <a:graphicFrameLocks noChangeAspect="1"/>
          </p:cNvGraphicFramePr>
          <p:nvPr/>
        </p:nvGraphicFramePr>
        <p:xfrm>
          <a:off x="-152400" y="3657600"/>
          <a:ext cx="7180263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4" imgW="4191000" imgH="1866900" progId="Word.Picture.8">
                  <p:embed/>
                </p:oleObj>
              </mc:Choice>
              <mc:Fallback>
                <p:oleObj name="" r:id="rId4" imgW="4191000" imgH="1866900" progId="Word.Picture.8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2400" y="3657600"/>
                        <a:ext cx="7180263" cy="3200400"/>
                      </a:xfrm>
                      <a:prstGeom prst="rect">
                        <a:avLst/>
                      </a:prstGeom>
                      <a:solidFill>
                        <a:srgbClr val="F8F8F8">
                          <a:alpha val="100000"/>
                        </a:srgb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对象 25604"/>
          <p:cNvGraphicFramePr>
            <a:graphicFrameLocks noChangeAspect="1"/>
          </p:cNvGraphicFramePr>
          <p:nvPr/>
        </p:nvGraphicFramePr>
        <p:xfrm>
          <a:off x="4114800" y="4724400"/>
          <a:ext cx="8318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6" imgW="445770" imgH="241935" progId="Equation.3">
                  <p:embed/>
                </p:oleObj>
              </mc:Choice>
              <mc:Fallback>
                <p:oleObj name="" r:id="rId6" imgW="445770" imgH="241935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4800" y="4724400"/>
                        <a:ext cx="831850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190419194919"/>
          <p:cNvPicPr>
            <a:picLocks noChangeAspect="1"/>
          </p:cNvPicPr>
          <p:nvPr/>
        </p:nvPicPr>
        <p:blipFill>
          <a:blip r:embed="rId1"/>
          <a:srcRect l="1243" t="11325" b="14523"/>
          <a:stretch>
            <a:fillRect/>
          </a:stretch>
        </p:blipFill>
        <p:spPr>
          <a:xfrm>
            <a:off x="565785" y="340360"/>
            <a:ext cx="8129270" cy="6103620"/>
          </a:xfrm>
          <a:prstGeom prst="rect">
            <a:avLst/>
          </a:prstGeom>
        </p:spPr>
      </p:pic>
      <p:sp>
        <p:nvSpPr>
          <p:cNvPr id="11267" name="线形标注 1 2"/>
          <p:cNvSpPr/>
          <p:nvPr/>
        </p:nvSpPr>
        <p:spPr>
          <a:xfrm>
            <a:off x="2128520" y="2182495"/>
            <a:ext cx="1524000" cy="523875"/>
          </a:xfrm>
          <a:prstGeom prst="borderCallout1">
            <a:avLst>
              <a:gd name="adj1" fmla="val 103393"/>
              <a:gd name="adj2" fmla="val 51083"/>
              <a:gd name="adj3" fmla="val 224969"/>
              <a:gd name="adj4" fmla="val -27166"/>
            </a:avLst>
          </a:prstGeom>
          <a:solidFill>
            <a:schemeClr val="bg1"/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74LS</a:t>
            </a:r>
            <a:r>
              <a:rPr lang="en-US" sz="2000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138</a:t>
            </a:r>
            <a:endParaRPr lang="en-US" sz="2000" b="1" dirty="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cxnSp>
        <p:nvCxnSpPr>
          <p:cNvPr id="11268" name="直接连接符 4"/>
          <p:cNvCxnSpPr>
            <a:endCxn id="11267" idx="1"/>
          </p:cNvCxnSpPr>
          <p:nvPr/>
        </p:nvCxnSpPr>
        <p:spPr>
          <a:xfrm flipH="1" flipV="1">
            <a:off x="2890520" y="2706370"/>
            <a:ext cx="538480" cy="798830"/>
          </a:xfrm>
          <a:prstGeom prst="line">
            <a:avLst/>
          </a:prstGeom>
          <a:ln w="285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269" name="线形标注 1 7"/>
          <p:cNvSpPr/>
          <p:nvPr/>
        </p:nvSpPr>
        <p:spPr>
          <a:xfrm>
            <a:off x="41910" y="3641725"/>
            <a:ext cx="1447800" cy="523875"/>
          </a:xfrm>
          <a:prstGeom prst="borderCallout1">
            <a:avLst>
              <a:gd name="adj1" fmla="val 49519"/>
              <a:gd name="adj2" fmla="val 99278"/>
              <a:gd name="adj3" fmla="val 145454"/>
              <a:gd name="adj4" fmla="val 107850"/>
            </a:avLst>
          </a:prstGeom>
          <a:solidFill>
            <a:schemeClr val="bg1"/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74LS</a:t>
            </a:r>
            <a:r>
              <a:rPr lang="en-US" sz="2000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148</a:t>
            </a:r>
            <a:endParaRPr lang="en-US" sz="2000" b="1" dirty="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1270" name="线形标注 1 9"/>
          <p:cNvSpPr/>
          <p:nvPr/>
        </p:nvSpPr>
        <p:spPr>
          <a:xfrm>
            <a:off x="3272790" y="4780280"/>
            <a:ext cx="1524000" cy="523875"/>
          </a:xfrm>
          <a:prstGeom prst="borderCallout1">
            <a:avLst>
              <a:gd name="adj1" fmla="val 52083"/>
              <a:gd name="adj2" fmla="val -1810"/>
              <a:gd name="adj3" fmla="val -72121"/>
              <a:gd name="adj4" fmla="val -72458"/>
            </a:avLst>
          </a:prstGeom>
          <a:solidFill>
            <a:schemeClr val="bg1"/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74LS20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11271" name="线形标注 1 10"/>
          <p:cNvSpPr/>
          <p:nvPr/>
        </p:nvSpPr>
        <p:spPr>
          <a:xfrm>
            <a:off x="6629400" y="4419600"/>
            <a:ext cx="1524000" cy="523875"/>
          </a:xfrm>
          <a:prstGeom prst="borderCallout1">
            <a:avLst>
              <a:gd name="adj1" fmla="val 52083"/>
              <a:gd name="adj2" fmla="val -1810"/>
              <a:gd name="adj3" fmla="val 217630"/>
              <a:gd name="adj4" fmla="val -73676"/>
            </a:avLst>
          </a:prstGeom>
          <a:solidFill>
            <a:schemeClr val="bg1"/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+5v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电源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600200"/>
            <a:ext cx="7250113" cy="3713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直接连接符 27650"/>
          <p:cNvSpPr/>
          <p:nvPr/>
        </p:nvSpPr>
        <p:spPr>
          <a:xfrm>
            <a:off x="5842000" y="4495800"/>
            <a:ext cx="0" cy="12954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7652" name="直接连接符 27651"/>
          <p:cNvSpPr/>
          <p:nvPr/>
        </p:nvSpPr>
        <p:spPr>
          <a:xfrm>
            <a:off x="6527800" y="4495800"/>
            <a:ext cx="0" cy="12954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7653" name="直接连接符 27652"/>
          <p:cNvSpPr/>
          <p:nvPr/>
        </p:nvSpPr>
        <p:spPr>
          <a:xfrm flipV="1">
            <a:off x="5842000" y="5767388"/>
            <a:ext cx="68580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7654" name="文本框 27653"/>
          <p:cNvSpPr txBox="1"/>
          <p:nvPr/>
        </p:nvSpPr>
        <p:spPr>
          <a:xfrm>
            <a:off x="5522913" y="5868988"/>
            <a:ext cx="1563687" cy="39528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20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数码管电源</a:t>
            </a:r>
            <a:r>
              <a:rPr lang="zh-CN" altLang="en-US" dirty="0">
                <a:latin typeface="微软雅黑" panose="020B0503020204020204" pitchFamily="2" charset="-122"/>
                <a:ea typeface="微软雅黑" panose="020B0503020204020204" pitchFamily="2" charset="-122"/>
              </a:rPr>
              <a:t> </a:t>
            </a:r>
            <a:endParaRPr lang="zh-CN" altLang="en-US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27655" name="直接连接符 27654"/>
          <p:cNvSpPr/>
          <p:nvPr/>
        </p:nvSpPr>
        <p:spPr>
          <a:xfrm flipV="1">
            <a:off x="2819400" y="4891088"/>
            <a:ext cx="2438400" cy="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7656" name="直接连接符 27655"/>
          <p:cNvSpPr/>
          <p:nvPr/>
        </p:nvSpPr>
        <p:spPr>
          <a:xfrm>
            <a:off x="4038600" y="4889500"/>
            <a:ext cx="14288" cy="9144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7657" name="文本框 27656"/>
          <p:cNvSpPr txBox="1"/>
          <p:nvPr/>
        </p:nvSpPr>
        <p:spPr>
          <a:xfrm>
            <a:off x="2971800" y="5867400"/>
            <a:ext cx="2209800" cy="3968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p>
            <a:r>
              <a:rPr lang="zh-CN" altLang="en-US" sz="20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A为低位,D为高位 </a:t>
            </a:r>
            <a:endParaRPr lang="zh-CN" altLang="en-US" sz="2000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190419200003"/>
          <p:cNvPicPr>
            <a:picLocks noChangeAspect="1"/>
          </p:cNvPicPr>
          <p:nvPr/>
        </p:nvPicPr>
        <p:blipFill>
          <a:blip r:embed="rId1"/>
          <a:srcRect l="43455" t="28811" r="38881" b="13700"/>
          <a:stretch>
            <a:fillRect/>
          </a:stretch>
        </p:blipFill>
        <p:spPr>
          <a:xfrm rot="5400000">
            <a:off x="3385185" y="-87630"/>
            <a:ext cx="1990090" cy="64776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63165" y="2870200"/>
            <a:ext cx="663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138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74850" y="3232150"/>
            <a:ext cx="184785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下一排管脚：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1~8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74850" y="2533015"/>
            <a:ext cx="197548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上一排管脚：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1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3-20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7695" y="3161030"/>
            <a:ext cx="663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138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97450" y="3569335"/>
            <a:ext cx="184785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下一排管脚：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1~8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33315" y="2769235"/>
            <a:ext cx="197548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上一排管脚：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9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-16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190419195210"/>
          <p:cNvPicPr>
            <a:picLocks noChangeAspect="1"/>
          </p:cNvPicPr>
          <p:nvPr/>
        </p:nvPicPr>
        <p:blipFill>
          <a:blip r:embed="rId1"/>
          <a:srcRect l="357" t="17488" r="6195" b="16022"/>
          <a:stretch>
            <a:fillRect/>
          </a:stretch>
        </p:blipFill>
        <p:spPr>
          <a:xfrm>
            <a:off x="995680" y="1089660"/>
            <a:ext cx="6575425" cy="4678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84830" y="2844800"/>
            <a:ext cx="663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148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26990" y="2853055"/>
            <a:ext cx="645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20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61895" y="3383915"/>
            <a:ext cx="184785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下一排管脚：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1~8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61895" y="2336165"/>
            <a:ext cx="1975485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上一排管脚：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33-40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20590" y="3383915"/>
            <a:ext cx="22758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下一排管脚：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14~20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96460" y="2336165"/>
            <a:ext cx="2275840" cy="33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上一排管脚：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21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~27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62635" y="989330"/>
            <a:ext cx="761809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注意事项：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1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、请不要在实验箱上写字！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2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、每个芯片必须先接地线，再接电源（</a:t>
            </a:r>
            <a:r>
              <a:rPr lang="en-US" altLang="zh-CN" sz="28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+5v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），再接其他线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3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、注意芯片的引脚和接孔的对应数字关系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4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  <a:cs typeface="微软雅黑" panose="020B0503020204020204" pitchFamily="2" charset="-122"/>
              </a:rPr>
              <a:t>、每根连接线使用前要查通断（一头接电源一头接右上小红灯）</a:t>
            </a:r>
            <a:endParaRPr lang="zh-CN" altLang="en-US" sz="280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  <a:cs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 idx="4294967295"/>
          </p:nvPr>
        </p:nvSpPr>
        <p:spPr>
          <a:xfrm>
            <a:off x="441325" y="966788"/>
            <a:ext cx="7543800" cy="615950"/>
          </a:xfrm>
        </p:spPr>
        <p:txBody>
          <a:bodyPr vert="horz" wrap="square" anchor="b"/>
          <a:p>
            <a:pPr eaLnBrk="1" hangingPunct="1"/>
            <a:r>
              <a:rPr lang="zh-CN" altLang="en-US" sz="3000">
                <a:latin typeface="微软雅黑" panose="020B0503020204020204" pitchFamily="2" charset="-122"/>
                <a:ea typeface="微软雅黑" panose="020B0503020204020204" pitchFamily="2" charset="-122"/>
              </a:rPr>
              <a:t>实验原理</a:t>
            </a:r>
            <a:endParaRPr lang="zh-CN" altLang="en-US" sz="300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7171" name="Rectangle 3"/>
          <p:cNvSpPr>
            <a:spLocks noGrp="1"/>
          </p:cNvSpPr>
          <p:nvPr>
            <p:ph type="body" idx="4294967295"/>
          </p:nvPr>
        </p:nvSpPr>
        <p:spPr>
          <a:xfrm>
            <a:off x="838200" y="1836738"/>
            <a:ext cx="7935913" cy="4411662"/>
          </a:xfrm>
        </p:spPr>
        <p:txBody>
          <a:bodyPr vert="horz" wrap="square" anchor="t"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编码：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用代码表示特定对象的过程（特定对象可以包括字母、数字、符号等）。</a:t>
            </a:r>
            <a:endParaRPr lang="zh-CN" altLang="en-US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编码器：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实现编码的逻辑电路。</a:t>
            </a:r>
            <a:endParaRPr lang="zh-CN" altLang="en-US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二进制编码的原则：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用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n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位二进制代码可以表示2</a:t>
            </a:r>
            <a:r>
              <a:rPr lang="en-US" altLang="zh-CN" sz="2400" baseline="30000" dirty="0">
                <a:latin typeface="微软雅黑" panose="020B0503020204020204" pitchFamily="2" charset="-122"/>
                <a:ea typeface="微软雅黑" panose="020B0503020204020204" pitchFamily="2" charset="-122"/>
              </a:rPr>
              <a:t>n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个信号，对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N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个信号编码时，应由2</a:t>
            </a:r>
            <a:r>
              <a:rPr lang="en-US" altLang="zh-CN" sz="2400" baseline="30000" dirty="0">
                <a:latin typeface="微软雅黑" panose="020B0503020204020204" pitchFamily="2" charset="-122"/>
                <a:ea typeface="微软雅黑" panose="020B0503020204020204" pitchFamily="2" charset="-122"/>
              </a:rPr>
              <a:t>n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≥N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来确定编码位数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n。 </a:t>
            </a:r>
            <a:endParaRPr lang="en-US" altLang="zh-CN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提问：101键盘编码需要几位二进制代码？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7172" name="Text Box 248"/>
          <p:cNvSpPr txBox="1"/>
          <p:nvPr/>
        </p:nvSpPr>
        <p:spPr>
          <a:xfrm>
            <a:off x="7832725" y="5300663"/>
            <a:ext cx="1841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3" name="Line 369"/>
          <p:cNvSpPr/>
          <p:nvPr/>
        </p:nvSpPr>
        <p:spPr>
          <a:xfrm>
            <a:off x="5867400" y="3906838"/>
            <a:ext cx="152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ext Box 3"/>
          <p:cNvSpPr txBox="1"/>
          <p:nvPr/>
        </p:nvSpPr>
        <p:spPr>
          <a:xfrm>
            <a:off x="971550" y="4979988"/>
            <a:ext cx="4176713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195" name="Rectangle 4"/>
          <p:cNvSpPr>
            <a:spLocks noGrp="1"/>
          </p:cNvSpPr>
          <p:nvPr>
            <p:ph type="title" idx="4294967295"/>
          </p:nvPr>
        </p:nvSpPr>
        <p:spPr>
          <a:xfrm>
            <a:off x="457200" y="749300"/>
            <a:ext cx="6819900" cy="579438"/>
          </a:xfrm>
          <a:solidFill>
            <a:schemeClr val="bg1">
              <a:alpha val="100000"/>
            </a:schemeClr>
          </a:solidFill>
        </p:spPr>
        <p:txBody>
          <a:bodyPr vert="horz" wrap="square" anchor="b"/>
          <a:p>
            <a:r>
              <a:rPr lang="zh-CN" altLang="en-US" sz="2400" dirty="0">
                <a:solidFill>
                  <a:schemeClr val="tx1"/>
                </a:solidFill>
              </a:rPr>
              <a:t>1.</a:t>
            </a:r>
            <a:r>
              <a:rPr lang="zh-CN" altLang="en-US" sz="2400" dirty="0">
                <a:solidFill>
                  <a:srgbClr val="FF0000"/>
                </a:solidFill>
              </a:rPr>
              <a:t>二进制编码器：</a:t>
            </a:r>
            <a:r>
              <a:rPr lang="zh-CN" altLang="en-US" sz="2400" dirty="0">
                <a:solidFill>
                  <a:schemeClr val="tx1"/>
                </a:solidFill>
              </a:rPr>
              <a:t>用</a:t>
            </a:r>
            <a:r>
              <a:rPr lang="en-US" altLang="zh-CN" sz="2400" dirty="0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位二进制代码对2</a:t>
            </a:r>
            <a:r>
              <a:rPr lang="en-US" altLang="zh-CN" sz="2400" baseline="30000" dirty="0">
                <a:solidFill>
                  <a:schemeClr val="tx1"/>
                </a:solidFill>
              </a:rPr>
              <a:t>n</a:t>
            </a:r>
            <a:r>
              <a:rPr lang="zh-CN" altLang="en-US" sz="2400" dirty="0">
                <a:solidFill>
                  <a:schemeClr val="tx1"/>
                </a:solidFill>
              </a:rPr>
              <a:t>个信号</a:t>
            </a:r>
            <a:r>
              <a:rPr lang="en-US" altLang="zh-CN" sz="2400" dirty="0">
                <a:solidFill>
                  <a:schemeClr val="tx1"/>
                </a:solidFill>
              </a:rPr>
              <a:t>         	                  </a:t>
            </a:r>
            <a:r>
              <a:rPr lang="zh-CN" altLang="en-US" sz="2400" dirty="0">
                <a:solidFill>
                  <a:schemeClr val="tx1"/>
                </a:solidFill>
              </a:rPr>
              <a:t>进行编码的电路。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8196" name="Text Box 6"/>
          <p:cNvSpPr txBox="1"/>
          <p:nvPr/>
        </p:nvSpPr>
        <p:spPr>
          <a:xfrm>
            <a:off x="723900" y="1282700"/>
            <a:ext cx="6553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800" b="1" dirty="0">
                <a:latin typeface="Arial" panose="020B0604020202020204" pitchFamily="34" charset="0"/>
              </a:rPr>
              <a:t>3位二进制编码器（</a:t>
            </a:r>
            <a:r>
              <a:rPr lang="zh-CN" altLang="en-US" sz="2800" dirty="0">
                <a:latin typeface="Arial" panose="020B0604020202020204" pitchFamily="34" charset="0"/>
              </a:rPr>
              <a:t>8-3编码器</a:t>
            </a:r>
            <a:r>
              <a:rPr lang="zh-CN" altLang="en-US" sz="2800" b="1" dirty="0">
                <a:latin typeface="Arial" panose="020B0604020202020204" pitchFamily="34" charset="0"/>
              </a:rPr>
              <a:t>）</a:t>
            </a:r>
            <a:endParaRPr lang="zh-CN" altLang="en-US" sz="2800" b="1" dirty="0">
              <a:latin typeface="Arial" panose="020B0604020202020204" pitchFamily="34" charset="0"/>
            </a:endParaRPr>
          </a:p>
        </p:txBody>
      </p:sp>
      <p:sp>
        <p:nvSpPr>
          <p:cNvPr id="8197" name="Text Box 8"/>
          <p:cNvSpPr txBox="1"/>
          <p:nvPr/>
        </p:nvSpPr>
        <p:spPr>
          <a:xfrm>
            <a:off x="6477000" y="1962150"/>
            <a:ext cx="803275" cy="2590800"/>
          </a:xfrm>
          <a:prstGeom prst="rect">
            <a:avLst/>
          </a:prstGeom>
          <a:noFill/>
          <a:ln w="9525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2" charset="0"/>
                <a:ea typeface="仿宋_GB2312" charset="-122"/>
              </a:rPr>
              <a:t>输</a:t>
            </a:r>
            <a:r>
              <a:rPr lang="zh-CN" altLang="en-US" sz="2000" b="1" dirty="0">
                <a:solidFill>
                  <a:srgbClr val="CC3300"/>
                </a:solidFill>
                <a:latin typeface="Times New Roman" panose="02020603050405020304" pitchFamily="2" charset="0"/>
                <a:ea typeface="仿宋_GB2312" charset="-122"/>
              </a:rPr>
              <a:t>入</a:t>
            </a:r>
            <a:r>
              <a:rPr lang="zh-CN" altLang="en-US" sz="2000" b="1" dirty="0">
                <a:latin typeface="Times New Roman" panose="02020603050405020304" pitchFamily="2" charset="0"/>
                <a:ea typeface="仿宋_GB2312" charset="-122"/>
              </a:rPr>
              <a:t>8个互斥的信号输</a:t>
            </a:r>
            <a:r>
              <a:rPr lang="zh-CN" altLang="en-US" sz="2000" b="1" dirty="0">
                <a:solidFill>
                  <a:srgbClr val="CC3300"/>
                </a:solidFill>
                <a:latin typeface="Times New Roman" panose="02020603050405020304" pitchFamily="2" charset="0"/>
                <a:ea typeface="仿宋_GB2312" charset="-122"/>
              </a:rPr>
              <a:t>出</a:t>
            </a:r>
            <a:r>
              <a:rPr lang="zh-CN" altLang="en-US" sz="2000" b="1" dirty="0">
                <a:latin typeface="Times New Roman" panose="02020603050405020304" pitchFamily="2" charset="0"/>
                <a:ea typeface="仿宋_GB2312" charset="-122"/>
              </a:rPr>
              <a:t>3位二进制代码</a:t>
            </a:r>
            <a:endParaRPr lang="zh-CN" altLang="en-US" sz="2000" b="1" dirty="0">
              <a:latin typeface="Times New Roman" panose="02020603050405020304" pitchFamily="2" charset="0"/>
              <a:ea typeface="仿宋_GB2312" charset="-122"/>
            </a:endParaRPr>
          </a:p>
        </p:txBody>
      </p:sp>
      <p:graphicFrame>
        <p:nvGraphicFramePr>
          <p:cNvPr id="8198" name="对象 8197"/>
          <p:cNvGraphicFramePr>
            <a:graphicFrameLocks noChangeAspect="1"/>
          </p:cNvGraphicFramePr>
          <p:nvPr/>
        </p:nvGraphicFramePr>
        <p:xfrm>
          <a:off x="1738313" y="5046663"/>
          <a:ext cx="3581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993900" imgH="876300" progId="Equation.3">
                  <p:embed/>
                </p:oleObj>
              </mc:Choice>
              <mc:Fallback>
                <p:oleObj name="" r:id="rId1" imgW="1993900" imgH="8763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8313" y="5046663"/>
                        <a:ext cx="3581400" cy="15748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对象 8198"/>
          <p:cNvGraphicFramePr>
            <a:graphicFrameLocks noChangeAspect="1"/>
          </p:cNvGraphicFramePr>
          <p:nvPr/>
        </p:nvGraphicFramePr>
        <p:xfrm>
          <a:off x="1725613" y="1741488"/>
          <a:ext cx="3983037" cy="325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857500" imgH="2336800" progId="Equation.3">
                  <p:embed/>
                </p:oleObj>
              </mc:Choice>
              <mc:Fallback>
                <p:oleObj name="" r:id="rId3" imgW="2857500" imgH="23368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5613" y="1741488"/>
                        <a:ext cx="3983037" cy="3255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AutoShape 13"/>
          <p:cNvSpPr/>
          <p:nvPr/>
        </p:nvSpPr>
        <p:spPr>
          <a:xfrm>
            <a:off x="6084888" y="5300663"/>
            <a:ext cx="2159000" cy="792162"/>
          </a:xfrm>
          <a:prstGeom prst="wedgeRect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dirty="0">
                <a:latin typeface="Arial" panose="020B0604020202020204" pitchFamily="34" charset="0"/>
              </a:rPr>
              <a:t>利用了输入互斥的约束</a:t>
            </a:r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5"/>
          <p:cNvSpPr/>
          <p:nvPr/>
        </p:nvSpPr>
        <p:spPr>
          <a:xfrm>
            <a:off x="1652588" y="4248150"/>
            <a:ext cx="6911975" cy="1570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8个输入信号互斥。</a:t>
            </a:r>
            <a:endParaRPr lang="zh-CN" altLang="en-US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当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I</a:t>
            </a:r>
            <a:r>
              <a:rPr lang="en-US" altLang="zh-CN" sz="2400" baseline="-25000" dirty="0">
                <a:latin typeface="微软雅黑" panose="020B0503020204020204" pitchFamily="2" charset="-122"/>
                <a:ea typeface="微软雅黑" panose="020B0503020204020204" pitchFamily="2" charset="-122"/>
              </a:rPr>
              <a:t>1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~I</a:t>
            </a:r>
            <a:r>
              <a:rPr lang="en-US" altLang="zh-CN" sz="2400" baseline="-25000" dirty="0">
                <a:latin typeface="微软雅黑" panose="020B0503020204020204" pitchFamily="2" charset="-122"/>
                <a:ea typeface="微软雅黑" panose="020B0503020204020204" pitchFamily="2" charset="-122"/>
              </a:rPr>
              <a:t>7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输入为0时，输出就是</a:t>
            </a:r>
            <a:r>
              <a:rPr lang="en-US" altLang="zh-CN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I</a:t>
            </a:r>
            <a:r>
              <a:rPr lang="en-US" altLang="zh-CN" sz="2400" baseline="-25000" dirty="0">
                <a:latin typeface="微软雅黑" panose="020B0503020204020204" pitchFamily="2" charset="-122"/>
                <a:ea typeface="微软雅黑" panose="020B0503020204020204" pitchFamily="2" charset="-122"/>
              </a:rPr>
              <a:t>0</a:t>
            </a:r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的编码。</a:t>
            </a:r>
            <a:endParaRPr lang="zh-CN" altLang="en-US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输入信号为高电平有效（有效：表示有编码请求）</a:t>
            </a:r>
            <a:endParaRPr lang="zh-CN" altLang="en-US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r>
              <a:rPr lang="zh-CN" altLang="en-US" sz="2400" dirty="0">
                <a:latin typeface="微软雅黑" panose="020B0503020204020204" pitchFamily="2" charset="-122"/>
                <a:ea typeface="微软雅黑" panose="020B0503020204020204" pitchFamily="2" charset="-122"/>
              </a:rPr>
              <a:t>输出代码编为原码（对应自然二进制数）</a:t>
            </a:r>
            <a:endParaRPr lang="zh-CN" altLang="en-US" sz="24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sp>
        <p:nvSpPr>
          <p:cNvPr id="9219" name="AutoShape 6"/>
          <p:cNvSpPr>
            <a:spLocks noChangeAspect="1" noTextEdit="1"/>
          </p:cNvSpPr>
          <p:nvPr/>
        </p:nvSpPr>
        <p:spPr>
          <a:xfrm>
            <a:off x="1222375" y="1173163"/>
            <a:ext cx="6321425" cy="3144837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0" name="Rectangle 68"/>
          <p:cNvSpPr/>
          <p:nvPr/>
        </p:nvSpPr>
        <p:spPr>
          <a:xfrm>
            <a:off x="5149850" y="3797300"/>
            <a:ext cx="3836988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21" name="Rectangle 136"/>
          <p:cNvSpPr/>
          <p:nvPr/>
        </p:nvSpPr>
        <p:spPr>
          <a:xfrm>
            <a:off x="1681163" y="4318000"/>
            <a:ext cx="2101850" cy="4778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9222" name="Group 160"/>
          <p:cNvGrpSpPr/>
          <p:nvPr/>
        </p:nvGrpSpPr>
        <p:grpSpPr>
          <a:xfrm>
            <a:off x="1652588" y="701675"/>
            <a:ext cx="4824412" cy="3095625"/>
            <a:chOff x="0" y="0"/>
            <a:chExt cx="2485" cy="1585"/>
          </a:xfrm>
        </p:grpSpPr>
        <p:sp>
          <p:nvSpPr>
            <p:cNvPr id="9223" name="Rectangle 8"/>
            <p:cNvSpPr/>
            <p:nvPr/>
          </p:nvSpPr>
          <p:spPr>
            <a:xfrm>
              <a:off x="68" y="1353"/>
              <a:ext cx="241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24" name="Rectangle 9"/>
            <p:cNvSpPr/>
            <p:nvPr/>
          </p:nvSpPr>
          <p:spPr>
            <a:xfrm>
              <a:off x="68" y="1366"/>
              <a:ext cx="46" cy="1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I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25" name="Rectangle 10"/>
            <p:cNvSpPr/>
            <p:nvPr/>
          </p:nvSpPr>
          <p:spPr>
            <a:xfrm>
              <a:off x="123" y="1435"/>
              <a:ext cx="49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7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26" name="Rectangle 11"/>
            <p:cNvSpPr/>
            <p:nvPr/>
          </p:nvSpPr>
          <p:spPr>
            <a:xfrm>
              <a:off x="191" y="1366"/>
              <a:ext cx="46" cy="1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I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27" name="Rectangle 12"/>
            <p:cNvSpPr/>
            <p:nvPr/>
          </p:nvSpPr>
          <p:spPr>
            <a:xfrm>
              <a:off x="246" y="1435"/>
              <a:ext cx="49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6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28" name="Rectangle 13"/>
            <p:cNvSpPr/>
            <p:nvPr/>
          </p:nvSpPr>
          <p:spPr>
            <a:xfrm>
              <a:off x="314" y="1366"/>
              <a:ext cx="46" cy="1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I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29" name="Rectangle 14"/>
            <p:cNvSpPr/>
            <p:nvPr/>
          </p:nvSpPr>
          <p:spPr>
            <a:xfrm>
              <a:off x="355" y="1435"/>
              <a:ext cx="49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5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30" name="Rectangle 15"/>
            <p:cNvSpPr/>
            <p:nvPr/>
          </p:nvSpPr>
          <p:spPr>
            <a:xfrm>
              <a:off x="423" y="1366"/>
              <a:ext cx="46" cy="1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I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31" name="Rectangle 16"/>
            <p:cNvSpPr/>
            <p:nvPr/>
          </p:nvSpPr>
          <p:spPr>
            <a:xfrm>
              <a:off x="464" y="1435"/>
              <a:ext cx="49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4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32" name="Rectangle 17"/>
            <p:cNvSpPr/>
            <p:nvPr/>
          </p:nvSpPr>
          <p:spPr>
            <a:xfrm>
              <a:off x="533" y="1353"/>
              <a:ext cx="236" cy="1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      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33" name="Rectangle 18"/>
            <p:cNvSpPr/>
            <p:nvPr/>
          </p:nvSpPr>
          <p:spPr>
            <a:xfrm>
              <a:off x="1106" y="1366"/>
              <a:ext cx="46" cy="1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I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34" name="Rectangle 19"/>
            <p:cNvSpPr/>
            <p:nvPr/>
          </p:nvSpPr>
          <p:spPr>
            <a:xfrm>
              <a:off x="1161" y="1435"/>
              <a:ext cx="49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3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35" name="Rectangle 20"/>
            <p:cNvSpPr/>
            <p:nvPr/>
          </p:nvSpPr>
          <p:spPr>
            <a:xfrm>
              <a:off x="1229" y="1366"/>
              <a:ext cx="46" cy="1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I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36" name="Rectangle 21"/>
            <p:cNvSpPr/>
            <p:nvPr/>
          </p:nvSpPr>
          <p:spPr>
            <a:xfrm>
              <a:off x="1270" y="1435"/>
              <a:ext cx="49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2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37" name="Rectangle 22"/>
            <p:cNvSpPr/>
            <p:nvPr/>
          </p:nvSpPr>
          <p:spPr>
            <a:xfrm>
              <a:off x="1338" y="1353"/>
              <a:ext cx="275" cy="1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       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38" name="Rectangle 23"/>
            <p:cNvSpPr/>
            <p:nvPr/>
          </p:nvSpPr>
          <p:spPr>
            <a:xfrm>
              <a:off x="2007" y="1366"/>
              <a:ext cx="45" cy="1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I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39" name="Rectangle 24"/>
            <p:cNvSpPr/>
            <p:nvPr/>
          </p:nvSpPr>
          <p:spPr>
            <a:xfrm>
              <a:off x="2048" y="1435"/>
              <a:ext cx="98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1  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40" name="Rectangle 25"/>
            <p:cNvSpPr/>
            <p:nvPr/>
          </p:nvSpPr>
          <p:spPr>
            <a:xfrm>
              <a:off x="2226" y="1366"/>
              <a:ext cx="46" cy="1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I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41" name="Rectangle 26"/>
            <p:cNvSpPr/>
            <p:nvPr/>
          </p:nvSpPr>
          <p:spPr>
            <a:xfrm>
              <a:off x="2281" y="1435"/>
              <a:ext cx="49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0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42" name="Line 27"/>
            <p:cNvSpPr/>
            <p:nvPr/>
          </p:nvSpPr>
          <p:spPr>
            <a:xfrm>
              <a:off x="68" y="847"/>
              <a:ext cx="1" cy="42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43" name="Line 28"/>
            <p:cNvSpPr/>
            <p:nvPr/>
          </p:nvSpPr>
          <p:spPr>
            <a:xfrm>
              <a:off x="423" y="847"/>
              <a:ext cx="1" cy="42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44" name="Line 29"/>
            <p:cNvSpPr/>
            <p:nvPr/>
          </p:nvSpPr>
          <p:spPr>
            <a:xfrm>
              <a:off x="191" y="847"/>
              <a:ext cx="1" cy="42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45" name="Line 30"/>
            <p:cNvSpPr/>
            <p:nvPr/>
          </p:nvSpPr>
          <p:spPr>
            <a:xfrm>
              <a:off x="300" y="847"/>
              <a:ext cx="1" cy="42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46" name="Line 31"/>
            <p:cNvSpPr/>
            <p:nvPr/>
          </p:nvSpPr>
          <p:spPr>
            <a:xfrm>
              <a:off x="2048" y="847"/>
              <a:ext cx="1" cy="42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47" name="Line 32"/>
            <p:cNvSpPr/>
            <p:nvPr/>
          </p:nvSpPr>
          <p:spPr>
            <a:xfrm>
              <a:off x="1229" y="847"/>
              <a:ext cx="1" cy="42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48" name="Line 33"/>
            <p:cNvSpPr/>
            <p:nvPr/>
          </p:nvSpPr>
          <p:spPr>
            <a:xfrm>
              <a:off x="1106" y="847"/>
              <a:ext cx="1" cy="42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49" name="Freeform 34"/>
            <p:cNvSpPr/>
            <p:nvPr/>
          </p:nvSpPr>
          <p:spPr>
            <a:xfrm>
              <a:off x="55" y="833"/>
              <a:ext cx="1638" cy="137"/>
            </a:xfrm>
            <a:custGeom>
              <a:avLst/>
              <a:gdLst/>
              <a:ahLst/>
              <a:cxnLst>
                <a:cxn ang="0">
                  <a:pos x="0" y="137"/>
                </a:cxn>
                <a:cxn ang="0">
                  <a:pos x="1638" y="137"/>
                </a:cxn>
                <a:cxn ang="0">
                  <a:pos x="1638" y="0"/>
                </a:cxn>
              </a:cxnLst>
              <a:pathLst>
                <a:path w="1638" h="137">
                  <a:moveTo>
                    <a:pt x="0" y="137"/>
                  </a:moveTo>
                  <a:lnTo>
                    <a:pt x="1638" y="137"/>
                  </a:lnTo>
                  <a:lnTo>
                    <a:pt x="1638" y="0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0" name="Freeform 35"/>
            <p:cNvSpPr/>
            <p:nvPr/>
          </p:nvSpPr>
          <p:spPr>
            <a:xfrm>
              <a:off x="178" y="847"/>
              <a:ext cx="819" cy="205"/>
            </a:xfrm>
            <a:custGeom>
              <a:avLst/>
              <a:gdLst/>
              <a:ahLst/>
              <a:cxnLst>
                <a:cxn ang="0">
                  <a:pos x="0" y="205"/>
                </a:cxn>
                <a:cxn ang="0">
                  <a:pos x="819" y="205"/>
                </a:cxn>
                <a:cxn ang="0">
                  <a:pos x="819" y="0"/>
                </a:cxn>
              </a:cxnLst>
              <a:pathLst>
                <a:path w="819" h="205">
                  <a:moveTo>
                    <a:pt x="0" y="205"/>
                  </a:moveTo>
                  <a:lnTo>
                    <a:pt x="819" y="205"/>
                  </a:lnTo>
                  <a:lnTo>
                    <a:pt x="819" y="0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1" name="Line 36"/>
            <p:cNvSpPr/>
            <p:nvPr/>
          </p:nvSpPr>
          <p:spPr>
            <a:xfrm>
              <a:off x="888" y="833"/>
              <a:ext cx="1" cy="137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2" name="Freeform 37"/>
            <p:cNvSpPr/>
            <p:nvPr/>
          </p:nvSpPr>
          <p:spPr>
            <a:xfrm>
              <a:off x="300" y="847"/>
              <a:ext cx="1639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1639" y="287"/>
                </a:cxn>
                <a:cxn ang="0">
                  <a:pos x="1639" y="0"/>
                </a:cxn>
              </a:cxnLst>
              <a:pathLst>
                <a:path w="1639" h="287">
                  <a:moveTo>
                    <a:pt x="0" y="287"/>
                  </a:moveTo>
                  <a:lnTo>
                    <a:pt x="1639" y="287"/>
                  </a:lnTo>
                  <a:lnTo>
                    <a:pt x="1639" y="0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3" name="Freeform 38"/>
            <p:cNvSpPr/>
            <p:nvPr/>
          </p:nvSpPr>
          <p:spPr>
            <a:xfrm>
              <a:off x="1147" y="765"/>
              <a:ext cx="656" cy="287"/>
            </a:xfrm>
            <a:custGeom>
              <a:avLst/>
              <a:gdLst/>
              <a:ahLst/>
              <a:cxnLst>
                <a:cxn ang="0">
                  <a:pos x="0" y="287"/>
                </a:cxn>
                <a:cxn ang="0">
                  <a:pos x="656" y="287"/>
                </a:cxn>
                <a:cxn ang="0">
                  <a:pos x="656" y="0"/>
                </a:cxn>
              </a:cxnLst>
              <a:pathLst>
                <a:path w="656" h="287">
                  <a:moveTo>
                    <a:pt x="0" y="287"/>
                  </a:moveTo>
                  <a:lnTo>
                    <a:pt x="656" y="287"/>
                  </a:lnTo>
                  <a:lnTo>
                    <a:pt x="656" y="0"/>
                  </a:lnTo>
                </a:path>
              </a:pathLst>
            </a:custGeom>
            <a:noFill/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54" name="Line 39"/>
            <p:cNvSpPr/>
            <p:nvPr/>
          </p:nvSpPr>
          <p:spPr>
            <a:xfrm>
              <a:off x="273" y="273"/>
              <a:ext cx="1" cy="287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5" name="Line 40"/>
            <p:cNvSpPr/>
            <p:nvPr/>
          </p:nvSpPr>
          <p:spPr>
            <a:xfrm>
              <a:off x="1052" y="273"/>
              <a:ext cx="1" cy="287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6" name="Line 41"/>
            <p:cNvSpPr/>
            <p:nvPr/>
          </p:nvSpPr>
          <p:spPr>
            <a:xfrm>
              <a:off x="1885" y="273"/>
              <a:ext cx="1" cy="287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7" name="Line 42"/>
            <p:cNvSpPr/>
            <p:nvPr/>
          </p:nvSpPr>
          <p:spPr>
            <a:xfrm>
              <a:off x="2267" y="847"/>
              <a:ext cx="1" cy="42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58" name="Oval 43"/>
            <p:cNvSpPr/>
            <p:nvPr/>
          </p:nvSpPr>
          <p:spPr>
            <a:xfrm>
              <a:off x="246" y="273"/>
              <a:ext cx="68" cy="69"/>
            </a:xfrm>
            <a:prstGeom prst="ellipse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59" name="Oval 44"/>
            <p:cNvSpPr/>
            <p:nvPr/>
          </p:nvSpPr>
          <p:spPr>
            <a:xfrm>
              <a:off x="1024" y="273"/>
              <a:ext cx="68" cy="69"/>
            </a:xfrm>
            <a:prstGeom prst="ellipse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60" name="Oval 45"/>
            <p:cNvSpPr/>
            <p:nvPr/>
          </p:nvSpPr>
          <p:spPr>
            <a:xfrm>
              <a:off x="1857" y="273"/>
              <a:ext cx="68" cy="69"/>
            </a:xfrm>
            <a:prstGeom prst="ellipse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61" name="Oval 46"/>
            <p:cNvSpPr/>
            <p:nvPr/>
          </p:nvSpPr>
          <p:spPr>
            <a:xfrm>
              <a:off x="41" y="943"/>
              <a:ext cx="68" cy="68"/>
            </a:xfrm>
            <a:prstGeom prst="ellipse">
              <a:avLst/>
            </a:pr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62" name="Oval 47"/>
            <p:cNvSpPr/>
            <p:nvPr/>
          </p:nvSpPr>
          <p:spPr>
            <a:xfrm>
              <a:off x="164" y="1025"/>
              <a:ext cx="68" cy="68"/>
            </a:xfrm>
            <a:prstGeom prst="ellipse">
              <a:avLst/>
            </a:pr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63" name="Oval 48"/>
            <p:cNvSpPr/>
            <p:nvPr/>
          </p:nvSpPr>
          <p:spPr>
            <a:xfrm>
              <a:off x="273" y="1107"/>
              <a:ext cx="68" cy="68"/>
            </a:xfrm>
            <a:prstGeom prst="ellipse">
              <a:avLst/>
            </a:pr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64" name="Oval 49"/>
            <p:cNvSpPr/>
            <p:nvPr/>
          </p:nvSpPr>
          <p:spPr>
            <a:xfrm>
              <a:off x="860" y="943"/>
              <a:ext cx="69" cy="68"/>
            </a:xfrm>
            <a:prstGeom prst="ellipse">
              <a:avLst/>
            </a:pr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65" name="Oval 50"/>
            <p:cNvSpPr/>
            <p:nvPr/>
          </p:nvSpPr>
          <p:spPr>
            <a:xfrm>
              <a:off x="1079" y="1025"/>
              <a:ext cx="68" cy="68"/>
            </a:xfrm>
            <a:prstGeom prst="ellipse">
              <a:avLst/>
            </a:prstGeom>
            <a:solidFill>
              <a:srgbClr val="000000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66" name="Oval 51"/>
            <p:cNvSpPr/>
            <p:nvPr/>
          </p:nvSpPr>
          <p:spPr>
            <a:xfrm>
              <a:off x="273" y="1271"/>
              <a:ext cx="68" cy="68"/>
            </a:xfrm>
            <a:prstGeom prst="ellipse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67" name="Oval 52"/>
            <p:cNvSpPr/>
            <p:nvPr/>
          </p:nvSpPr>
          <p:spPr>
            <a:xfrm>
              <a:off x="1079" y="1271"/>
              <a:ext cx="68" cy="68"/>
            </a:xfrm>
            <a:prstGeom prst="ellipse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68" name="Oval 53"/>
            <p:cNvSpPr/>
            <p:nvPr/>
          </p:nvSpPr>
          <p:spPr>
            <a:xfrm>
              <a:off x="2021" y="1271"/>
              <a:ext cx="68" cy="68"/>
            </a:xfrm>
            <a:prstGeom prst="ellipse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69" name="Oval 54"/>
            <p:cNvSpPr/>
            <p:nvPr/>
          </p:nvSpPr>
          <p:spPr>
            <a:xfrm>
              <a:off x="1202" y="1271"/>
              <a:ext cx="68" cy="68"/>
            </a:xfrm>
            <a:prstGeom prst="ellipse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70" name="Oval 55"/>
            <p:cNvSpPr/>
            <p:nvPr/>
          </p:nvSpPr>
          <p:spPr>
            <a:xfrm>
              <a:off x="41" y="1271"/>
              <a:ext cx="68" cy="68"/>
            </a:xfrm>
            <a:prstGeom prst="ellipse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71" name="Oval 56"/>
            <p:cNvSpPr/>
            <p:nvPr/>
          </p:nvSpPr>
          <p:spPr>
            <a:xfrm>
              <a:off x="164" y="1271"/>
              <a:ext cx="68" cy="68"/>
            </a:xfrm>
            <a:prstGeom prst="ellipse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72" name="Oval 57"/>
            <p:cNvSpPr/>
            <p:nvPr/>
          </p:nvSpPr>
          <p:spPr>
            <a:xfrm>
              <a:off x="396" y="1271"/>
              <a:ext cx="68" cy="68"/>
            </a:xfrm>
            <a:prstGeom prst="ellipse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73" name="Oval 58"/>
            <p:cNvSpPr/>
            <p:nvPr/>
          </p:nvSpPr>
          <p:spPr>
            <a:xfrm>
              <a:off x="2240" y="1271"/>
              <a:ext cx="68" cy="68"/>
            </a:xfrm>
            <a:prstGeom prst="ellipse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74" name="Rectangle 59"/>
            <p:cNvSpPr/>
            <p:nvPr/>
          </p:nvSpPr>
          <p:spPr>
            <a:xfrm>
              <a:off x="191" y="0"/>
              <a:ext cx="1953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75" name="Rectangle 60"/>
            <p:cNvSpPr/>
            <p:nvPr/>
          </p:nvSpPr>
          <p:spPr>
            <a:xfrm>
              <a:off x="191" y="14"/>
              <a:ext cx="76" cy="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Y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76" name="Rectangle 61"/>
            <p:cNvSpPr/>
            <p:nvPr/>
          </p:nvSpPr>
          <p:spPr>
            <a:xfrm>
              <a:off x="273" y="82"/>
              <a:ext cx="49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2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77" name="Rectangle 62"/>
            <p:cNvSpPr/>
            <p:nvPr/>
          </p:nvSpPr>
          <p:spPr>
            <a:xfrm>
              <a:off x="341" y="0"/>
              <a:ext cx="275" cy="1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       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78" name="Rectangle 63"/>
            <p:cNvSpPr/>
            <p:nvPr/>
          </p:nvSpPr>
          <p:spPr>
            <a:xfrm>
              <a:off x="1011" y="14"/>
              <a:ext cx="76" cy="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Y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79" name="Rectangle 64"/>
            <p:cNvSpPr/>
            <p:nvPr/>
          </p:nvSpPr>
          <p:spPr>
            <a:xfrm>
              <a:off x="1092" y="82"/>
              <a:ext cx="49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1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80" name="Rectangle 65"/>
            <p:cNvSpPr/>
            <p:nvPr/>
          </p:nvSpPr>
          <p:spPr>
            <a:xfrm>
              <a:off x="1161" y="0"/>
              <a:ext cx="275" cy="1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       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81" name="Rectangle 66"/>
            <p:cNvSpPr/>
            <p:nvPr/>
          </p:nvSpPr>
          <p:spPr>
            <a:xfrm>
              <a:off x="1830" y="14"/>
              <a:ext cx="76" cy="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i="1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Y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82" name="Rectangle 67"/>
            <p:cNvSpPr/>
            <p:nvPr/>
          </p:nvSpPr>
          <p:spPr>
            <a:xfrm>
              <a:off x="1912" y="82"/>
              <a:ext cx="49" cy="11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15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0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83" name="Rectangle 142"/>
            <p:cNvSpPr/>
            <p:nvPr/>
          </p:nvSpPr>
          <p:spPr>
            <a:xfrm>
              <a:off x="819" y="560"/>
              <a:ext cx="506" cy="301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84" name="Rectangle 143"/>
            <p:cNvSpPr/>
            <p:nvPr/>
          </p:nvSpPr>
          <p:spPr>
            <a:xfrm>
              <a:off x="929" y="615"/>
              <a:ext cx="137" cy="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≥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85" name="Rectangle 144"/>
            <p:cNvSpPr/>
            <p:nvPr/>
          </p:nvSpPr>
          <p:spPr>
            <a:xfrm>
              <a:off x="1092" y="587"/>
              <a:ext cx="68" cy="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1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86" name="Rectangle 145"/>
            <p:cNvSpPr/>
            <p:nvPr/>
          </p:nvSpPr>
          <p:spPr>
            <a:xfrm>
              <a:off x="1639" y="560"/>
              <a:ext cx="505" cy="301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87" name="Rectangle 146"/>
            <p:cNvSpPr/>
            <p:nvPr/>
          </p:nvSpPr>
          <p:spPr>
            <a:xfrm>
              <a:off x="1762" y="615"/>
              <a:ext cx="138" cy="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≥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88" name="Rectangle 147"/>
            <p:cNvSpPr/>
            <p:nvPr/>
          </p:nvSpPr>
          <p:spPr>
            <a:xfrm>
              <a:off x="1925" y="587"/>
              <a:ext cx="69" cy="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1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89" name="Rectangle 148"/>
            <p:cNvSpPr/>
            <p:nvPr/>
          </p:nvSpPr>
          <p:spPr>
            <a:xfrm>
              <a:off x="0" y="560"/>
              <a:ext cx="505" cy="301"/>
            </a:xfrm>
            <a:prstGeom prst="rect">
              <a:avLst/>
            </a:prstGeom>
            <a:solidFill>
              <a:srgbClr val="FFFFFF"/>
            </a:solidFill>
            <a:ln w="222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290" name="Rectangle 149"/>
            <p:cNvSpPr/>
            <p:nvPr/>
          </p:nvSpPr>
          <p:spPr>
            <a:xfrm>
              <a:off x="123" y="615"/>
              <a:ext cx="137" cy="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dirty="0">
                  <a:solidFill>
                    <a:srgbClr val="000000"/>
                  </a:solidFill>
                  <a:latin typeface="宋体" panose="02010600030101010101" pitchFamily="2" charset="-122"/>
                </a:rPr>
                <a:t>≥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9291" name="Rectangle 150"/>
            <p:cNvSpPr/>
            <p:nvPr/>
          </p:nvSpPr>
          <p:spPr>
            <a:xfrm>
              <a:off x="287" y="587"/>
              <a:ext cx="69" cy="1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p>
              <a:r>
                <a:rPr lang="en-US" altLang="zh-CN" sz="2100" dirty="0">
                  <a:solidFill>
                    <a:srgbClr val="000000"/>
                  </a:solidFill>
                  <a:latin typeface="Times New Roman" panose="02020603050405020304" pitchFamily="2" charset="0"/>
                </a:rPr>
                <a:t>1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Text Box 2"/>
          <p:cNvSpPr txBox="1"/>
          <p:nvPr/>
        </p:nvSpPr>
        <p:spPr>
          <a:xfrm>
            <a:off x="1676400" y="457200"/>
            <a:ext cx="6172200" cy="13112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2.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二—十进制编码器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      将0~9十个十进制数转换为二进制代码的电路。</a:t>
            </a:r>
            <a:endParaRPr lang="zh-CN" altLang="en-US" sz="20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下图为8421</a:t>
            </a:r>
            <a:r>
              <a:rPr lang="en-US" altLang="zh-CN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BCD</a:t>
            </a:r>
            <a:r>
              <a:rPr lang="zh-CN" altLang="en-US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编码器的真值表。</a:t>
            </a:r>
            <a:endParaRPr lang="zh-CN" altLang="en-US" sz="20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aphicFrame>
        <p:nvGraphicFramePr>
          <p:cNvPr id="10243" name="Object 4"/>
          <p:cNvGraphicFramePr>
            <a:graphicFrameLocks noChangeAspect="1"/>
          </p:cNvGraphicFramePr>
          <p:nvPr/>
        </p:nvGraphicFramePr>
        <p:xfrm>
          <a:off x="0" y="1773238"/>
          <a:ext cx="8751888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3614420" imgH="2508250" progId="Word.Document.8">
                  <p:embed/>
                </p:oleObj>
              </mc:Choice>
              <mc:Fallback>
                <p:oleObj name="" r:id="rId1" imgW="3614420" imgH="2508250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rcRect t="-1292" r="2548" b="6944"/>
                      <a:stretch>
                        <a:fillRect/>
                      </a:stretch>
                    </p:blipFill>
                    <p:spPr>
                      <a:xfrm>
                        <a:off x="0" y="1773238"/>
                        <a:ext cx="8751888" cy="4724400"/>
                      </a:xfrm>
                      <a:prstGeom prst="rect">
                        <a:avLst/>
                      </a:prstGeom>
                      <a:solidFill>
                        <a:srgbClr val="F8F8F8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5"/>
          <p:cNvSpPr txBox="1"/>
          <p:nvPr/>
        </p:nvSpPr>
        <p:spPr>
          <a:xfrm>
            <a:off x="376238" y="1295400"/>
            <a:ext cx="461962" cy="4852988"/>
          </a:xfrm>
          <a:prstGeom prst="rect">
            <a:avLst/>
          </a:prstGeom>
          <a:noFill/>
          <a:ln w="9525" cap="flat" cmpd="sng">
            <a:solidFill>
              <a:srgbClr val="CC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输</a:t>
            </a:r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入</a:t>
            </a:r>
            <a:r>
              <a:rPr lang="zh-CN" altLang="en-US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10个互斥的信号，输</a:t>
            </a:r>
            <a:r>
              <a:rPr lang="zh-CN" altLang="en-US" b="1" dirty="0">
                <a:solidFill>
                  <a:srgbClr val="CC33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出</a:t>
            </a:r>
            <a:r>
              <a:rPr lang="zh-CN" altLang="en-US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4位二进制代码</a:t>
            </a:r>
            <a:endParaRPr lang="zh-CN" altLang="en-US" b="1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266" name="内容占位符 11265"/>
          <p:cNvGraphicFramePr>
            <a:graphicFrameLocks noGrp="1" noChangeAspect="1"/>
          </p:cNvGraphicFramePr>
          <p:nvPr>
            <p:ph idx="1"/>
          </p:nvPr>
        </p:nvGraphicFramePr>
        <p:xfrm>
          <a:off x="1143000" y="981075"/>
          <a:ext cx="3549650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536700" imgH="2057400" progId="Equation.3">
                  <p:embed/>
                </p:oleObj>
              </mc:Choice>
              <mc:Fallback>
                <p:oleObj name="" r:id="rId1" imgW="1536700" imgH="20574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43000" y="981075"/>
                        <a:ext cx="3549650" cy="47529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AutoShape 8"/>
          <p:cNvSpPr/>
          <p:nvPr/>
        </p:nvSpPr>
        <p:spPr>
          <a:xfrm>
            <a:off x="4267200" y="2362200"/>
            <a:ext cx="2663825" cy="792163"/>
          </a:xfrm>
          <a:prstGeom prst="wedgeRectCallout">
            <a:avLst>
              <a:gd name="adj1" fmla="val -43741"/>
              <a:gd name="adj2" fmla="val 9188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dirty="0">
                <a:latin typeface="Arial" panose="020B0604020202020204" pitchFamily="34" charset="0"/>
              </a:rPr>
              <a:t>利用了输入互斥的约束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Text Box 3"/>
          <p:cNvSpPr txBox="1"/>
          <p:nvPr/>
        </p:nvSpPr>
        <p:spPr>
          <a:xfrm>
            <a:off x="762000" y="685800"/>
            <a:ext cx="6705600" cy="14779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微软雅黑" panose="020B0503020204020204" pitchFamily="2" charset="-122"/>
                <a:ea typeface="微软雅黑" panose="020B0503020204020204" pitchFamily="2" charset="-122"/>
              </a:rPr>
              <a:t>3.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优先编码器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    允许同时输入几个编码信号，而电路只对其中优先级别最高的信号进行编码。下图为8-3优先编码器74</a:t>
            </a:r>
            <a:r>
              <a:rPr lang="en-US" altLang="zh-CN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LS148</a:t>
            </a:r>
            <a:r>
              <a:rPr lang="zh-CN" altLang="en-US" sz="2000" dirty="0">
                <a:latin typeface="微软雅黑" panose="020B0503020204020204" pitchFamily="2" charset="-122"/>
                <a:ea typeface="微软雅黑" panose="020B0503020204020204" pitchFamily="2" charset="-122"/>
              </a:rPr>
              <a:t>的逻辑图。</a:t>
            </a:r>
            <a:endParaRPr lang="zh-CN" altLang="en-US" sz="20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  <p:graphicFrame>
        <p:nvGraphicFramePr>
          <p:cNvPr id="12291" name="Object 11"/>
          <p:cNvGraphicFramePr>
            <a:graphicFrameLocks noChangeAspect="1"/>
          </p:cNvGraphicFramePr>
          <p:nvPr/>
        </p:nvGraphicFramePr>
        <p:xfrm>
          <a:off x="1828800" y="1905000"/>
          <a:ext cx="5334000" cy="455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4314825" imgH="3686175" progId="PBrush">
                  <p:embed/>
                </p:oleObj>
              </mc:Choice>
              <mc:Fallback>
                <p:oleObj name="" r:id="rId1" imgW="4314825" imgH="3686175" progId="PBrush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28800" y="1905000"/>
                        <a:ext cx="5334000" cy="4556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447800" y="609600"/>
          <a:ext cx="6973888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6972300" imgH="3752850" progId="PBrush">
                  <p:embed/>
                </p:oleObj>
              </mc:Choice>
              <mc:Fallback>
                <p:oleObj name="" r:id="rId1" imgW="6972300" imgH="3752850" progId="PBrush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47800" y="609600"/>
                        <a:ext cx="6973888" cy="3752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15" name="Group 16"/>
          <p:cNvGrpSpPr/>
          <p:nvPr/>
        </p:nvGrpSpPr>
        <p:grpSpPr>
          <a:xfrm>
            <a:off x="1447800" y="4495800"/>
            <a:ext cx="7086600" cy="1878013"/>
            <a:chOff x="0" y="0"/>
            <a:chExt cx="4464" cy="1183"/>
          </a:xfrm>
        </p:grpSpPr>
        <p:sp>
          <p:nvSpPr>
            <p:cNvPr id="13316" name="Text Box 3"/>
            <p:cNvSpPr txBox="1"/>
            <p:nvPr/>
          </p:nvSpPr>
          <p:spPr>
            <a:xfrm>
              <a:off x="0" y="0"/>
              <a:ext cx="4464" cy="11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</a:rPr>
                <a:t>  从功能表看出，输入输出的有效信号都是0。在输入中，下标越大，优先级越高。输出为反码输出。</a:t>
              </a:r>
              <a:endParaRPr lang="en-US" altLang="zh-CN" dirty="0">
                <a:latin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zh-CN" altLang="en-US" dirty="0">
                  <a:latin typeface="宋体" panose="02010600030101010101" pitchFamily="2" charset="-122"/>
                  <a:cs typeface="Times New Roman" panose="02020603050405020304" pitchFamily="2" charset="0"/>
                </a:rPr>
                <a:t>  控制输入端(选通输入端)    =0时，编码器工作。   =1时，输出均为1，不进行编码。  为选通输出端。当控制输入端    =0，但无有效信号输入时，   =0。   为扩展输出端。当    =0，且有信号输入时，    才为0，否则为1。</a:t>
              </a:r>
              <a:r>
                <a:rPr lang="zh-CN" altLang="en-US" dirty="0">
                  <a:latin typeface="宋体" panose="02010600030101010101" pitchFamily="2" charset="-122"/>
                </a:rPr>
                <a:t> </a:t>
              </a:r>
              <a:r>
                <a:rPr lang="zh-CN" altLang="en-US" dirty="0">
                  <a:latin typeface="Arial" panose="020B0604020202020204" pitchFamily="34" charset="0"/>
                </a:rPr>
                <a:t> 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graphicFrame>
          <p:nvGraphicFramePr>
            <p:cNvPr id="13317" name="对象 13316"/>
            <p:cNvGraphicFramePr>
              <a:graphicFrameLocks noChangeAspect="1"/>
            </p:cNvGraphicFramePr>
            <p:nvPr/>
          </p:nvGraphicFramePr>
          <p:xfrm>
            <a:off x="1824" y="432"/>
            <a:ext cx="192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3" imgW="204470" imgH="191135" progId="Equation.3">
                    <p:embed/>
                  </p:oleObj>
                </mc:Choice>
                <mc:Fallback>
                  <p:oleObj name="" r:id="rId3" imgW="204470" imgH="191135" progId="Equation.3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24" y="432"/>
                          <a:ext cx="192" cy="1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8" name="对象 13317"/>
            <p:cNvGraphicFramePr>
              <a:graphicFrameLocks noChangeAspect="1"/>
            </p:cNvGraphicFramePr>
            <p:nvPr/>
          </p:nvGraphicFramePr>
          <p:xfrm>
            <a:off x="3360" y="432"/>
            <a:ext cx="192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5" imgW="204470" imgH="191135" progId="Equation.3">
                    <p:embed/>
                  </p:oleObj>
                </mc:Choice>
                <mc:Fallback>
                  <p:oleObj name="" r:id="rId5" imgW="204470" imgH="191135" progId="Equation.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60" y="432"/>
                          <a:ext cx="192" cy="1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9" name="对象 13318"/>
            <p:cNvGraphicFramePr>
              <a:graphicFrameLocks noChangeAspect="1"/>
            </p:cNvGraphicFramePr>
            <p:nvPr/>
          </p:nvGraphicFramePr>
          <p:xfrm>
            <a:off x="3504" y="624"/>
            <a:ext cx="192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name="" r:id="rId6" imgW="204470" imgH="191135" progId="Equation.3">
                    <p:embed/>
                  </p:oleObj>
                </mc:Choice>
                <mc:Fallback>
                  <p:oleObj name="" r:id="rId6" imgW="204470" imgH="191135" progId="Equation.3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04" y="624"/>
                          <a:ext cx="192" cy="1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0" name="对象 13319"/>
            <p:cNvGraphicFramePr>
              <a:graphicFrameLocks noChangeAspect="1"/>
            </p:cNvGraphicFramePr>
            <p:nvPr/>
          </p:nvGraphicFramePr>
          <p:xfrm>
            <a:off x="3120" y="816"/>
            <a:ext cx="192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7" imgW="204470" imgH="191135" progId="Equation.3">
                    <p:embed/>
                  </p:oleObj>
                </mc:Choice>
                <mc:Fallback>
                  <p:oleObj name="" r:id="rId7" imgW="204470" imgH="191135" progId="Equation.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120" y="816"/>
                          <a:ext cx="192" cy="1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1" name="对象 13320"/>
            <p:cNvGraphicFramePr>
              <a:graphicFrameLocks noChangeAspect="1"/>
            </p:cNvGraphicFramePr>
            <p:nvPr/>
          </p:nvGraphicFramePr>
          <p:xfrm>
            <a:off x="480" y="960"/>
            <a:ext cx="288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" r:id="rId8" imgW="254635" imgH="191135" progId="Equation.3">
                    <p:embed/>
                  </p:oleObj>
                </mc:Choice>
                <mc:Fallback>
                  <p:oleObj name="" r:id="rId8" imgW="254635" imgH="191135" progId="Equation.3">
                    <p:embed/>
                    <p:pic>
                      <p:nvPicPr>
                        <p:cNvPr id="0" name="图片 309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80" y="960"/>
                          <a:ext cx="288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2" name="对象 13321"/>
            <p:cNvGraphicFramePr>
              <a:graphicFrameLocks noChangeAspect="1"/>
            </p:cNvGraphicFramePr>
            <p:nvPr/>
          </p:nvGraphicFramePr>
          <p:xfrm>
            <a:off x="1680" y="768"/>
            <a:ext cx="288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10" imgW="254635" imgH="191135" progId="Equation.3">
                    <p:embed/>
                  </p:oleObj>
                </mc:Choice>
                <mc:Fallback>
                  <p:oleObj name="" r:id="rId10" imgW="254635" imgH="191135" progId="Equation.3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680" y="768"/>
                          <a:ext cx="288" cy="21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3" name="对象 13322"/>
            <p:cNvGraphicFramePr>
              <a:graphicFrameLocks noChangeAspect="1"/>
            </p:cNvGraphicFramePr>
            <p:nvPr/>
          </p:nvGraphicFramePr>
          <p:xfrm>
            <a:off x="1200" y="768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" r:id="rId11" imgW="165735" imgH="191135" progId="Equation.3">
                    <p:embed/>
                  </p:oleObj>
                </mc:Choice>
                <mc:Fallback>
                  <p:oleObj name="" r:id="rId11" imgW="165735" imgH="191135" progId="Equation.3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00" y="768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4" name="对象 13323"/>
            <p:cNvGraphicFramePr>
              <a:graphicFrameLocks noChangeAspect="1"/>
            </p:cNvGraphicFramePr>
            <p:nvPr/>
          </p:nvGraphicFramePr>
          <p:xfrm>
            <a:off x="1392" y="624"/>
            <a:ext cx="20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" r:id="rId13" imgW="165735" imgH="191135" progId="Equation.3">
                    <p:embed/>
                  </p:oleObj>
                </mc:Choice>
                <mc:Fallback>
                  <p:oleObj name="" r:id="rId13" imgW="165735" imgH="191135" progId="Equation.3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92" y="624"/>
                          <a:ext cx="204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UNIT_PLACING_PICTURE_USER_VIEWPORT" val="{&quot;height&quot;:7980,&quot;width&quot;:13950}"/>
</p:tagLst>
</file>

<file path=ppt/tags/tag2.xml><?xml version="1.0" encoding="utf-8"?>
<p:tagLst xmlns:p="http://schemas.openxmlformats.org/presentationml/2006/main">
  <p:tag name="KSO_WM_DOC_GUID" val="{a324945d-0467-4a9b-862b-a2c62d7ef49c}"/>
</p:tagLst>
</file>

<file path=ppt/theme/theme1.xml><?xml version="1.0" encoding="utf-8"?>
<a:theme xmlns:a="http://schemas.openxmlformats.org/drawingml/2006/main" name="Network">
  <a:themeElements>
    <a:clrScheme name="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B8989"/>
      </a:accent6>
      <a:hlink>
        <a:srgbClr val="7E9CE8"/>
      </a:hlink>
      <a:folHlink>
        <a:srgbClr val="D8D8E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00"/>
        </a:lt1>
        <a:dk2>
          <a:srgbClr val="C0C0C0"/>
        </a:dk2>
        <a:lt2>
          <a:srgbClr val="4F747B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CDCDC"/>
        </a:accent4>
        <a:accent5>
          <a:srgbClr val="C3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D0B0B"/>
        </a:lt1>
        <a:dk2>
          <a:srgbClr val="FFFFFF"/>
        </a:dk2>
        <a:lt2>
          <a:srgbClr val="3C0000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CDCDC"/>
        </a:accent4>
        <a:accent5>
          <a:srgbClr val="B9B9AD"/>
        </a:accent5>
        <a:accent6>
          <a:srgbClr val="B72D00"/>
        </a:accent6>
        <a:hlink>
          <a:srgbClr val="CC9900"/>
        </a:hlink>
        <a:folHlink>
          <a:srgbClr val="CC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15192B"/>
        </a:lt1>
        <a:dk2>
          <a:srgbClr val="CCCCFF"/>
        </a:dk2>
        <a:lt2>
          <a:srgbClr val="666699"/>
        </a:lt2>
        <a:accent1>
          <a:srgbClr val="4F893D"/>
        </a:accent1>
        <a:accent2>
          <a:srgbClr val="666699"/>
        </a:accent2>
        <a:accent3>
          <a:srgbClr val="AAAAAC"/>
        </a:accent3>
        <a:accent4>
          <a:srgbClr val="DCDCDC"/>
        </a:accent4>
        <a:accent5>
          <a:srgbClr val="B3C4AF"/>
        </a:accent5>
        <a:accent6>
          <a:srgbClr val="5B5B89"/>
        </a:accent6>
        <a:hlink>
          <a:srgbClr val="CC9900"/>
        </a:hlink>
        <a:folHlink>
          <a:srgbClr val="4837C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6001A"/>
        </a:lt1>
        <a:dk2>
          <a:srgbClr val="CCCC66"/>
        </a:dk2>
        <a:lt2>
          <a:srgbClr val="666699"/>
        </a:lt2>
        <a:accent1>
          <a:srgbClr val="FF3300"/>
        </a:accent1>
        <a:accent2>
          <a:srgbClr val="FF6600"/>
        </a:accent2>
        <a:accent3>
          <a:srgbClr val="C3AAAA"/>
        </a:accent3>
        <a:accent4>
          <a:srgbClr val="DCDCDC"/>
        </a:accent4>
        <a:accent5>
          <a:srgbClr val="FFADAA"/>
        </a:accent5>
        <a:accent6>
          <a:srgbClr val="E55B00"/>
        </a:accent6>
        <a:hlink>
          <a:srgbClr val="CC9900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54"/>
        </a:lt1>
        <a:dk2>
          <a:srgbClr val="FFFFFF"/>
        </a:dk2>
        <a:lt2>
          <a:srgbClr val="666699"/>
        </a:lt2>
        <a:accent1>
          <a:srgbClr val="3333FF"/>
        </a:accent1>
        <a:accent2>
          <a:srgbClr val="006699"/>
        </a:accent2>
        <a:accent3>
          <a:srgbClr val="AAAAB4"/>
        </a:accent3>
        <a:accent4>
          <a:srgbClr val="DCDCDC"/>
        </a:accent4>
        <a:accent5>
          <a:srgbClr val="ADADFF"/>
        </a:accent5>
        <a:accent6>
          <a:srgbClr val="005B89"/>
        </a:accent6>
        <a:hlink>
          <a:srgbClr val="669900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30054B"/>
        </a:lt1>
        <a:dk2>
          <a:srgbClr val="FFFFFF"/>
        </a:dk2>
        <a:lt2>
          <a:srgbClr val="808080"/>
        </a:lt2>
        <a:accent1>
          <a:srgbClr val="797B9B"/>
        </a:accent1>
        <a:accent2>
          <a:srgbClr val="6B4FB1"/>
        </a:accent2>
        <a:accent3>
          <a:srgbClr val="ADAAB2"/>
        </a:accent3>
        <a:accent4>
          <a:srgbClr val="DCDCDC"/>
        </a:accent4>
        <a:accent5>
          <a:srgbClr val="BEBFCB"/>
        </a:accent5>
        <a:accent6>
          <a:srgbClr val="5F469E"/>
        </a:accent6>
        <a:hlink>
          <a:srgbClr val="7AACCE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CC"/>
        </a:dk1>
        <a:lt1>
          <a:srgbClr val="29527B"/>
        </a:lt1>
        <a:dk2>
          <a:srgbClr val="FFFFFF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CDCAF"/>
        </a:accent4>
        <a:accent5>
          <a:srgbClr val="E2E2AA"/>
        </a:accent5>
        <a:accent6>
          <a:srgbClr val="5B8989"/>
        </a:accent6>
        <a:hlink>
          <a:srgbClr val="D8D8E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476949"/>
        </a:lt1>
        <a:dk2>
          <a:srgbClr val="FFFFFF"/>
        </a:dk2>
        <a:lt2>
          <a:srgbClr val="666699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CDCDC"/>
        </a:accent4>
        <a:accent5>
          <a:srgbClr val="E2B9AA"/>
        </a:accent5>
        <a:accent6>
          <a:srgbClr val="B78900"/>
        </a:accent6>
        <a:hlink>
          <a:srgbClr val="669900"/>
        </a:hlink>
        <a:folHlink>
          <a:srgbClr val="A452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7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B8989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0</TotalTime>
  <Words>1961</Words>
  <Application>WPS 演示</Application>
  <PresentationFormat>全屏显示(4:3)</PresentationFormat>
  <Paragraphs>223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35</vt:i4>
      </vt:variant>
      <vt:variant>
        <vt:lpstr>幻灯片标题</vt:lpstr>
      </vt:variant>
      <vt:variant>
        <vt:i4>27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Times New Roman</vt:lpstr>
      <vt:lpstr>仿宋_GB2312</vt:lpstr>
      <vt:lpstr>仿宋</vt:lpstr>
      <vt:lpstr>Arial Unicode MS</vt:lpstr>
      <vt:lpstr>Calibri</vt:lpstr>
      <vt:lpstr>隶书</vt:lpstr>
      <vt:lpstr>Network</vt:lpstr>
      <vt:lpstr>Equation.3</vt:lpstr>
      <vt:lpstr>Equation.3</vt:lpstr>
      <vt:lpstr>Equation.3</vt:lpstr>
      <vt:lpstr>Equation.3</vt:lpstr>
      <vt:lpstr>Equation.3</vt:lpstr>
      <vt:lpstr>Equation.3</vt:lpstr>
      <vt:lpstr>Word.Picture.8</vt:lpstr>
      <vt:lpstr>Word.Picture.8</vt:lpstr>
      <vt:lpstr>Word.Document.8</vt:lpstr>
      <vt:lpstr>PBrush</vt:lpstr>
      <vt:lpstr>PBrush</vt:lpstr>
      <vt:lpstr>Equation.3</vt:lpstr>
      <vt:lpstr>Word.Document.8</vt:lpstr>
      <vt:lpstr>Equation.3</vt:lpstr>
      <vt:lpstr>Word.Picture.8</vt:lpstr>
      <vt:lpstr>Word.Document.8</vt:lpstr>
      <vt:lpstr>Word.Picture.8</vt:lpstr>
      <vt:lpstr>Equation.3</vt:lpstr>
      <vt:lpstr>Equation.3</vt:lpstr>
      <vt:lpstr>Equation.3</vt:lpstr>
      <vt:lpstr>Equation.3</vt:lpstr>
      <vt:lpstr>Equation.3</vt:lpstr>
      <vt:lpstr>Word.Document.8</vt:lpstr>
      <vt:lpstr>Word.Document.8</vt:lpstr>
      <vt:lpstr>Equation.3</vt:lpstr>
      <vt:lpstr>PBrush</vt:lpstr>
      <vt:lpstr>Word.Picture.8</vt:lpstr>
      <vt:lpstr>Word.Picture.8</vt:lpstr>
      <vt:lpstr>Equation.3</vt:lpstr>
      <vt:lpstr>Equation.3</vt:lpstr>
      <vt:lpstr>PBrush</vt:lpstr>
      <vt:lpstr>PBrush</vt:lpstr>
      <vt:lpstr>Equation.3</vt:lpstr>
      <vt:lpstr>Equation.3</vt:lpstr>
      <vt:lpstr>Equation.3</vt:lpstr>
      <vt:lpstr>编码器和译码器</vt:lpstr>
      <vt:lpstr>实验目的</vt:lpstr>
      <vt:lpstr>实验原理</vt:lpstr>
      <vt:lpstr>1.二进制编码器：用n位二进制代码对2n个信号         	                  进行编码的电路。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ustc</dc:creator>
  <cp:lastModifiedBy>ustc</cp:lastModifiedBy>
  <cp:revision>19</cp:revision>
  <dcterms:created xsi:type="dcterms:W3CDTF">2015-11-19T06:21:00Z</dcterms:created>
  <dcterms:modified xsi:type="dcterms:W3CDTF">2020-07-20T09:28:10Z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2052-11.1.0.9828</vt:lpwstr>
  </property>
</Properties>
</file>